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1680" r:id="rId5"/>
    <p:sldId id="377" r:id="rId6"/>
    <p:sldId id="1781" r:id="rId7"/>
    <p:sldId id="360" r:id="rId8"/>
    <p:sldId id="1776" r:id="rId9"/>
    <p:sldId id="1786" r:id="rId10"/>
    <p:sldId id="1790" r:id="rId11"/>
    <p:sldId id="1793" r:id="rId12"/>
    <p:sldId id="1795" r:id="rId13"/>
    <p:sldId id="1785" r:id="rId14"/>
    <p:sldId id="287" r:id="rId15"/>
  </p:sldIdLst>
  <p:sldSz cx="12192000" cy="6858000"/>
  <p:notesSz cx="7104063" cy="102346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Black" panose="02000000000000000000" pitchFamily="2" charset="0"/>
      <p:regular r:id="rId26"/>
      <p:bold r:id="rId27"/>
      <p:boldItalic r:id="rId28"/>
    </p:embeddedFont>
    <p:embeddedFont>
      <p:font typeface="Roboto Medium" panose="02000000000000000000" pitchFamily="2" charset="0"/>
      <p:regular r:id="rId29"/>
      <p:italic r:id="rId30"/>
    </p:embeddedFont>
    <p:embeddedFont>
      <p:font typeface="The Hand Bold" panose="02010606010101020104" pitchFamily="50" charset="0"/>
      <p:regular r:id="rId31"/>
      <p:bold r:id="rId32"/>
    </p:embeddedFont>
    <p:embeddedFont>
      <p:font typeface="The Hand Extrablack" panose="02010606010101020104" pitchFamily="50" charset="0"/>
      <p:bold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D7B28E1-B40A-4F34-86B4-8B0C5E9F487C}">
          <p14:sldIdLst>
            <p14:sldId id="1680"/>
            <p14:sldId id="377"/>
            <p14:sldId id="1781"/>
            <p14:sldId id="360"/>
            <p14:sldId id="1776"/>
            <p14:sldId id="1786"/>
            <p14:sldId id="1790"/>
            <p14:sldId id="1793"/>
            <p14:sldId id="1795"/>
            <p14:sldId id="1785"/>
          </p14:sldIdLst>
        </p14:section>
        <p14:section name="DIstanciel" id="{DD37960C-8B5B-4E14-B907-4A9DEFD779CF}">
          <p14:sldIdLst>
            <p14:sldId id="287"/>
          </p14:sldIdLst>
        </p14:section>
        <p14:section name="CD93" id="{BABA93B8-5459-450E-A05C-0EED13E793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D0000-C5C2-6216-B9C0-C84EF68F2BDB}" name="Clara VADILLO" initials="CV" userId="S::c.vadillo@mobilites-actives.fr::6ab7a49d-cb42-430c-a751-ab8f252ab996" providerId="AD"/>
  <p188:author id="{3DD89736-47AD-935B-F1DC-CCA66CC103BD}" name="Elin LUNDMARK" initials="EL" userId="S::e.lundmark@fub.fr::c28b5d32-61bc-459d-8ca6-e27f58761437" providerId="AD"/>
  <p188:author id="{14E1515F-CA83-677D-6BA6-9D1F396A96A5}" name="Léa DEVUN" initials="LD" userId="S::l.devun@fub.fr::723c93fc-f81e-49e5-a67f-c6f33047d626" providerId="AD"/>
  <p188:author id="{D7751C95-5CA8-C2FE-C21F-3B9D8060C42B}" name="Lea DEVUN" initials="LD" userId="S::l.devun@mobilites-actives.fr::edc93a56-cefe-44e6-8803-385a38f38576" providerId="AD"/>
  <p188:author id="{2CDE4C95-D207-FCD7-C136-9AA6FF207EE8}" name="Marie COUVRAT-DESVERGNES" initials="MC" userId="S::m.couvrat-desvergnes@mobilites-actives.fr::ec4606ad-4d7e-4cad-bb4f-f91860334877" providerId="AD"/>
  <p188:author id="{129157D2-C3B9-90B4-DFEB-106B37B239F7}" name="Fannie BÉLANGER-LEMAY" initials="FB" userId="S::f.belanger-lemay@fub.fr::145ba9dc-c36f-4d90-a914-13bd1597ee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ebastien TORRO-TOKODI" initials="STT" lastIdx="9" clrIdx="6">
    <p:extLst>
      <p:ext uri="{19B8F6BF-5375-455C-9EA6-DF929625EA0E}">
        <p15:presenceInfo xmlns:p15="http://schemas.microsoft.com/office/powerpoint/2012/main" userId="S::s.torro-tokodi@mobilites-actives.fr::16b669f7-5584-4450-9cbc-3ebd68480958" providerId="AD"/>
      </p:ext>
    </p:extLst>
  </p:cmAuthor>
  <p:cmAuthor id="1" name="Eva ROUQUIE" initials="ER" lastIdx="0" clrIdx="0">
    <p:extLst>
      <p:ext uri="{19B8F6BF-5375-455C-9EA6-DF929625EA0E}">
        <p15:presenceInfo xmlns:p15="http://schemas.microsoft.com/office/powerpoint/2012/main" userId="89db0a4df23a9fc9" providerId="Windows Live"/>
      </p:ext>
    </p:extLst>
  </p:cmAuthor>
  <p:cmAuthor id="8" name="Jean-Baptiste GERNET" initials="JBG" lastIdx="6" clrIdx="7">
    <p:extLst>
      <p:ext uri="{19B8F6BF-5375-455C-9EA6-DF929625EA0E}">
        <p15:presenceInfo xmlns:p15="http://schemas.microsoft.com/office/powerpoint/2012/main" userId="S::jb.gernet@mobilites-actives.fr::6be7156f-16fb-4c5e-921d-48822aa9eb24" providerId="AD"/>
      </p:ext>
    </p:extLst>
  </p:cmAuthor>
  <p:cmAuthor id="2" name="Clara VADILLO" initials="CV" lastIdx="25" clrIdx="1">
    <p:extLst>
      <p:ext uri="{19B8F6BF-5375-455C-9EA6-DF929625EA0E}">
        <p15:presenceInfo xmlns:p15="http://schemas.microsoft.com/office/powerpoint/2012/main" userId="S::c.vadillo@mobilites-actives.fr::6ab7a49d-cb42-430c-a751-ab8f252ab996" providerId="AD"/>
      </p:ext>
    </p:extLst>
  </p:cmAuthor>
  <p:cmAuthor id="9" name="Carolina MARTINEZ" initials="CM" lastIdx="4" clrIdx="8">
    <p:extLst>
      <p:ext uri="{19B8F6BF-5375-455C-9EA6-DF929625EA0E}">
        <p15:presenceInfo xmlns:p15="http://schemas.microsoft.com/office/powerpoint/2012/main" userId="Carolina MARTINEZ" providerId="None"/>
      </p:ext>
    </p:extLst>
  </p:cmAuthor>
  <p:cmAuthor id="3" name="Nicolas NOTIN" initials="NN" lastIdx="10" clrIdx="2">
    <p:extLst>
      <p:ext uri="{19B8F6BF-5375-455C-9EA6-DF929625EA0E}">
        <p15:presenceInfo xmlns:p15="http://schemas.microsoft.com/office/powerpoint/2012/main" userId="S::n.notin@mobilites-actives.fr::0a77420e-a75c-4700-ac34-bf97483a5bd5" providerId="AD"/>
      </p:ext>
    </p:extLst>
  </p:cmAuthor>
  <p:cmAuthor id="10" name="Elin LUNDMARK" initials="EL" lastIdx="6" clrIdx="9">
    <p:extLst>
      <p:ext uri="{19B8F6BF-5375-455C-9EA6-DF929625EA0E}">
        <p15:presenceInfo xmlns:p15="http://schemas.microsoft.com/office/powerpoint/2012/main" userId="S::e.lundmark@fub.fr::c28b5d32-61bc-459d-8ca6-e27f58761437" providerId="AD"/>
      </p:ext>
    </p:extLst>
  </p:cmAuthor>
  <p:cmAuthor id="4" name="Lea DEVUN" initials="LD" lastIdx="49" clrIdx="3">
    <p:extLst>
      <p:ext uri="{19B8F6BF-5375-455C-9EA6-DF929625EA0E}">
        <p15:presenceInfo xmlns:p15="http://schemas.microsoft.com/office/powerpoint/2012/main" userId="S::l.devun@mobilites-actives.fr::edc93a56-cefe-44e6-8803-385a38f38576" providerId="AD"/>
      </p:ext>
    </p:extLst>
  </p:cmAuthor>
  <p:cmAuthor id="11" name="Elin LUNDMARK" initials="EL [2]" lastIdx="19" clrIdx="10">
    <p:extLst>
      <p:ext uri="{19B8F6BF-5375-455C-9EA6-DF929625EA0E}">
        <p15:presenceInfo xmlns:p15="http://schemas.microsoft.com/office/powerpoint/2012/main" userId="S::e.lundmark@mobilites-actives.fr::49a3cd75-8e6f-4df8-8d1e-1296e6947ca1" providerId="AD"/>
      </p:ext>
    </p:extLst>
  </p:cmAuthor>
  <p:cmAuthor id="5" name="Fannie BELANGER-LEMAY" initials="FBL" lastIdx="2" clrIdx="4">
    <p:extLst>
      <p:ext uri="{19B8F6BF-5375-455C-9EA6-DF929625EA0E}">
        <p15:presenceInfo xmlns:p15="http://schemas.microsoft.com/office/powerpoint/2012/main" userId="S::f.belanger-lemay@mobilites-actives.fr::251f7c02-9300-4798-9b3c-7d36394145a8" providerId="AD"/>
      </p:ext>
    </p:extLst>
  </p:cmAuthor>
  <p:cmAuthor id="6" name="Katia SIGG" initials="KS" lastIdx="18" clrIdx="5">
    <p:extLst>
      <p:ext uri="{19B8F6BF-5375-455C-9EA6-DF929625EA0E}">
        <p15:presenceInfo xmlns:p15="http://schemas.microsoft.com/office/powerpoint/2012/main" userId="S::k.sigg@mobilites-actives.fr::ce47cb4d-0165-4ac8-ad79-73948b7baa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0F5"/>
    <a:srgbClr val="ECECEC"/>
    <a:srgbClr val="253A80"/>
    <a:srgbClr val="EC6A57"/>
    <a:srgbClr val="D01472"/>
    <a:srgbClr val="F0F0F0"/>
    <a:srgbClr val="30374D"/>
    <a:srgbClr val="9D4435"/>
    <a:srgbClr val="535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9507C-9058-4D27-A088-19A9B54C9A79}" v="325" dt="2023-11-09T08:53:20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7" autoAdjust="0"/>
    <p:restoredTop sz="55601" autoAdjust="0"/>
  </p:normalViewPr>
  <p:slideViewPr>
    <p:cSldViewPr snapToGrid="0">
      <p:cViewPr varScale="1">
        <p:scale>
          <a:sx n="37" d="100"/>
          <a:sy n="37" d="100"/>
        </p:scale>
        <p:origin x="1536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493" tIns="47247" rIns="94493" bIns="472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493" tIns="47247" rIns="94493" bIns="47247" rtlCol="0"/>
          <a:lstStyle>
            <a:lvl1pPr algn="r">
              <a:defRPr sz="1200"/>
            </a:lvl1pPr>
          </a:lstStyle>
          <a:p>
            <a:fld id="{701E0CB9-2285-46B4-9EBF-E14C981CE4B0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6"/>
          </a:xfrm>
          <a:prstGeom prst="rect">
            <a:avLst/>
          </a:prstGeom>
        </p:spPr>
        <p:txBody>
          <a:bodyPr vert="horz" lIns="94493" tIns="47247" rIns="94493" bIns="472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4" y="9721107"/>
            <a:ext cx="3078427" cy="513506"/>
          </a:xfrm>
          <a:prstGeom prst="rect">
            <a:avLst/>
          </a:prstGeom>
        </p:spPr>
        <p:txBody>
          <a:bodyPr vert="horz" lIns="94493" tIns="47247" rIns="94493" bIns="47247" rtlCol="0" anchor="b"/>
          <a:lstStyle>
            <a:lvl1pPr algn="r">
              <a:defRPr sz="1200"/>
            </a:lvl1pPr>
          </a:lstStyle>
          <a:p>
            <a:fld id="{AD1238DF-861E-444F-92CE-669DACACD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90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493" tIns="47247" rIns="94493" bIns="472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493" tIns="47247" rIns="94493" bIns="47247" rtlCol="0"/>
          <a:lstStyle>
            <a:lvl1pPr algn="r">
              <a:defRPr sz="1200"/>
            </a:lvl1pPr>
          </a:lstStyle>
          <a:p>
            <a:fld id="{217FD783-D4B1-4D19-83EF-4DFAAE0483D7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93" tIns="47247" rIns="94493" bIns="472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94493" tIns="47247" rIns="94493" bIns="4724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6"/>
          </a:xfrm>
          <a:prstGeom prst="rect">
            <a:avLst/>
          </a:prstGeom>
        </p:spPr>
        <p:txBody>
          <a:bodyPr vert="horz" lIns="94493" tIns="47247" rIns="94493" bIns="472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6"/>
          </a:xfrm>
          <a:prstGeom prst="rect">
            <a:avLst/>
          </a:prstGeom>
        </p:spPr>
        <p:txBody>
          <a:bodyPr vert="horz" lIns="94493" tIns="47247" rIns="94493" bIns="47247" rtlCol="0" anchor="b"/>
          <a:lstStyle>
            <a:lvl1pPr algn="r">
              <a:defRPr sz="1200"/>
            </a:lvl1pPr>
          </a:lstStyle>
          <a:p>
            <a:fld id="{9D5C1281-7A5C-4745-95B7-94B0486EC0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2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vais vous présenter un outil que nous avons développé, et utilisons dans nos formations, qui permets de mettre les usagers au centre de la réflexion pour </a:t>
            </a:r>
          </a:p>
          <a:p>
            <a:r>
              <a:rPr lang="fr-FR" dirty="0"/>
              <a:t>- analyser et augmenter la </a:t>
            </a:r>
            <a:r>
              <a:rPr lang="fr-FR" dirty="0" err="1"/>
              <a:t>marchabilité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77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je disais toute a l’heure, l’outils est très facile à l’usage, et possible a adapter a une diversité de contextes. </a:t>
            </a:r>
          </a:p>
          <a:p>
            <a:endParaRPr lang="fr-FR" dirty="0"/>
          </a:p>
          <a:p>
            <a:r>
              <a:rPr lang="fr-FR" dirty="0"/>
              <a:t>On a pu l’utiliser dans des ateliers 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4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228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7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mettre en place une politique efficace en faveur de la marche, mais aussi développer des aménagements qui réponds réellement aux besoins des usagers. </a:t>
            </a:r>
          </a:p>
          <a:p>
            <a:pPr marL="177176" indent="-177176">
              <a:buFont typeface="Wingdings" panose="05000000000000000000" pitchFamily="2" charset="2"/>
              <a:buChar char="à"/>
            </a:pPr>
            <a:r>
              <a:rPr lang="fr-FR" dirty="0"/>
              <a:t>Il faut connaitre les personnes qui pratique la marche a pied. Quels sont leurs besoins, envies etc. </a:t>
            </a:r>
          </a:p>
          <a:p>
            <a:pPr marL="177176" indent="-177176">
              <a:buFont typeface="Wingdings" panose="05000000000000000000" pitchFamily="2" charset="2"/>
              <a:buChar char="à"/>
            </a:pPr>
            <a:endParaRPr lang="fr-FR" dirty="0"/>
          </a:p>
          <a:p>
            <a:pPr marL="177176" indent="-177176">
              <a:buFont typeface="Wingdings" panose="05000000000000000000" pitchFamily="2" charset="2"/>
              <a:buChar char="à"/>
            </a:pPr>
            <a:r>
              <a:rPr lang="fr-FR" dirty="0"/>
              <a:t>Réponse a ces questions sont complexes car il existe une grande diversité de besoins / envies selon motif, type d’usager et situation spécifique. </a:t>
            </a:r>
          </a:p>
          <a:p>
            <a:pPr marL="177176" indent="-177176">
              <a:buFont typeface="Wingdings" panose="05000000000000000000" pitchFamily="2" charset="2"/>
              <a:buChar char="à"/>
            </a:pPr>
            <a:endParaRPr lang="fr-FR" dirty="0"/>
          </a:p>
          <a:p>
            <a:pPr marL="177176" indent="-177176">
              <a:buFont typeface="Wingdings" panose="05000000000000000000" pitchFamily="2" charset="2"/>
              <a:buChar char="à"/>
            </a:pPr>
            <a:r>
              <a:rPr lang="fr-FR" dirty="0"/>
              <a:t>Pour faciliter la compréhension de la diversité des besoins et envies, mais aussi critères qui peuvent avoir un impact sur la </a:t>
            </a:r>
            <a:r>
              <a:rPr lang="fr-FR" dirty="0" err="1"/>
              <a:t>marchabilité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ambition de développer un outil d’analyse facile à utiliser, adapté à un grand nombre de situations. </a:t>
            </a:r>
            <a:endParaRPr lang="fr-FR" dirty="0"/>
          </a:p>
          <a:p>
            <a:r>
              <a:rPr lang="fr-FR" dirty="0"/>
              <a:t>Il existe une grande diversité de besoin </a:t>
            </a:r>
          </a:p>
          <a:p>
            <a:endParaRPr lang="fr-FR" dirty="0"/>
          </a:p>
          <a:p>
            <a:r>
              <a:rPr lang="fr-FR" dirty="0"/>
              <a:t>Quand on parles de </a:t>
            </a:r>
          </a:p>
          <a:p>
            <a:r>
              <a:rPr lang="fr-FR" dirty="0"/>
              <a:t>Pourquoi nous nous intéressons a la diversité des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72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4935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234" indent="-236234">
              <a:buAutoNum type="arabicPeriod"/>
            </a:pPr>
            <a:r>
              <a:rPr lang="fr-FR" dirty="0"/>
              <a:t>Outils pour identifier les critères a améliorer pour rendre un espace plus </a:t>
            </a:r>
            <a:r>
              <a:rPr lang="fr-FR" dirty="0" err="1"/>
              <a:t>marchable</a:t>
            </a:r>
            <a:r>
              <a:rPr lang="fr-FR" dirty="0"/>
              <a:t> </a:t>
            </a:r>
          </a:p>
          <a:p>
            <a:pPr marL="236234" indent="-236234">
              <a:buAutoNum type="arabicPeriod"/>
            </a:pPr>
            <a:r>
              <a:rPr lang="fr-FR" dirty="0"/>
              <a:t>Je vais présenter l’outils en détail </a:t>
            </a:r>
            <a:r>
              <a:rPr lang="fr-FR" dirty="0">
                <a:sym typeface="Wingdings" panose="05000000000000000000" pitchFamily="2" charset="2"/>
              </a:rPr>
              <a:t> exemple de comment nous l’utilisons dans nos </a:t>
            </a:r>
          </a:p>
          <a:p>
            <a:pPr marL="236234" indent="-236234">
              <a:buAutoNum type="arabicPeriod"/>
            </a:pPr>
            <a:r>
              <a:rPr lang="fr-FR" dirty="0"/>
              <a:t>formations </a:t>
            </a:r>
          </a:p>
          <a:p>
            <a:pPr marL="236234" indent="-236234">
              <a:buAutoNum type="arabicPeriod"/>
            </a:pPr>
            <a:r>
              <a:rPr lang="fr-FR" dirty="0"/>
              <a:t>Critères à analyser pour ensuite rendre un espace plus </a:t>
            </a:r>
            <a:r>
              <a:rPr lang="fr-FR" dirty="0" err="1"/>
              <a:t>marchable</a:t>
            </a:r>
            <a:r>
              <a:rPr lang="fr-FR" dirty="0"/>
              <a:t>. </a:t>
            </a:r>
          </a:p>
          <a:p>
            <a:pPr marL="236234" indent="-236234">
              <a:buAutoNum type="arabicPeriod"/>
            </a:pPr>
            <a:r>
              <a:rPr lang="fr-FR" dirty="0"/>
              <a:t>Critères repartis sur 3 niveaux : </a:t>
            </a:r>
          </a:p>
          <a:p>
            <a:pPr marL="236234" indent="-236234">
              <a:buAutoNum type="arabicPeriod"/>
            </a:pPr>
            <a:r>
              <a:rPr lang="fr-FR" dirty="0"/>
              <a:t>Rendre la marche possible, marche contraint </a:t>
            </a:r>
          </a:p>
          <a:p>
            <a:pPr marL="236234" indent="-236234">
              <a:buAutoNum type="arabicPeriod"/>
            </a:pPr>
            <a:r>
              <a:rPr lang="fr-FR" dirty="0"/>
              <a:t>Confortable : inciter les usagers qui ont un choix a utiliser la marche pour des trajets utilitaires</a:t>
            </a:r>
          </a:p>
          <a:p>
            <a:pPr marL="236234" indent="-236234">
              <a:buAutoNum type="arabicPeriod"/>
            </a:pPr>
            <a:r>
              <a:rPr lang="fr-FR" dirty="0"/>
              <a:t>Attractive : Plus agréable pour les trajets utilitaires mais peut également inciter  </a:t>
            </a:r>
          </a:p>
          <a:p>
            <a:pPr marL="236234" indent="-236234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8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60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Comprendre l’usage : Quel est l' usage / la fonction de cet espace ? Quels usagers peut-on y rencontrer, quels besoins spécifiques faut-il prendre en compte ? Donner des exemples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9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5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Analysez si l’espace réponds déjà aux besoins ou est-ce qu’il faut apporter des modifications. </a:t>
            </a:r>
          </a:p>
          <a:p>
            <a:r>
              <a:rPr lang="fr-FR" i="1" dirty="0"/>
              <a:t>assez Trottoirs larges, revêtement ok beaucoup de services a une distance </a:t>
            </a:r>
            <a:r>
              <a:rPr lang="fr-FR" i="1" dirty="0" err="1"/>
              <a:t>marchable</a:t>
            </a:r>
            <a:r>
              <a:rPr lang="fr-FR" i="1" dirty="0"/>
              <a:t> </a:t>
            </a:r>
            <a:r>
              <a:rPr lang="fr-FR" i="1" dirty="0">
                <a:sym typeface="Wingdings" panose="05000000000000000000" pitchFamily="2" charset="2"/>
              </a:rPr>
              <a:t> ok </a:t>
            </a:r>
            <a:r>
              <a:rPr lang="fr-FR" i="1" dirty="0" err="1">
                <a:sym typeface="Wingdings" panose="05000000000000000000" pitchFamily="2" charset="2"/>
              </a:rPr>
              <a:t>ok</a:t>
            </a:r>
            <a:r>
              <a:rPr lang="fr-FR" i="1" dirty="0">
                <a:sym typeface="Wingdings" panose="05000000000000000000" pitchFamily="2" charset="2"/>
              </a:rPr>
              <a:t> </a:t>
            </a:r>
          </a:p>
          <a:p>
            <a:r>
              <a:rPr lang="fr-FR" i="1" dirty="0">
                <a:sym typeface="Wingdings" panose="05000000000000000000" pitchFamily="2" charset="2"/>
              </a:rPr>
              <a:t>Se sentir et être en sécurité : Au niveau des traversées, peu visible, traversées très longues et avec une Traffic qui va vite </a:t>
            </a:r>
          </a:p>
          <a:p>
            <a:r>
              <a:rPr lang="fr-FR" i="1" dirty="0" err="1">
                <a:sym typeface="Wingdings" panose="05000000000000000000" pitchFamily="2" charset="2"/>
              </a:rPr>
              <a:t>Surete</a:t>
            </a:r>
            <a:r>
              <a:rPr lang="fr-FR" i="1" dirty="0">
                <a:sym typeface="Wingdings" panose="05000000000000000000" pitchFamily="2" charset="2"/>
              </a:rPr>
              <a:t> : En lien avec le TC, peu d’activités juste à côté, éclairage ? </a:t>
            </a:r>
          </a:p>
          <a:p>
            <a:r>
              <a:rPr lang="fr-FR" i="1" dirty="0">
                <a:sym typeface="Wingdings" panose="05000000000000000000" pitchFamily="2" charset="2"/>
              </a:rPr>
              <a:t>Pollution : beaucoup de circulation pollution d’air mais aussi sonore </a:t>
            </a:r>
          </a:p>
          <a:p>
            <a:r>
              <a:rPr lang="fr-FR" i="1" dirty="0">
                <a:sym typeface="Wingdings" panose="05000000000000000000" pitchFamily="2" charset="2"/>
              </a:rPr>
              <a:t>Se reposer, aucun assis, sauf dans les abris bus ou terrasses </a:t>
            </a:r>
          </a:p>
          <a:p>
            <a:endParaRPr lang="fr-FR" i="1" dirty="0">
              <a:sym typeface="Wingdings" panose="05000000000000000000" pitchFamily="2" charset="2"/>
            </a:endParaRPr>
          </a:p>
          <a:p>
            <a:r>
              <a:rPr lang="fr-FR" i="1" dirty="0">
                <a:sym typeface="Wingdings" panose="05000000000000000000" pitchFamily="2" charset="2"/>
              </a:rPr>
              <a:t>Conclusion : Cela montre que selon le contexte, différents critères peuvent être prioritaires pour rendre un espace </a:t>
            </a:r>
            <a:r>
              <a:rPr lang="fr-FR" i="1" dirty="0" err="1">
                <a:sym typeface="Wingdings" panose="05000000000000000000" pitchFamily="2" charset="2"/>
              </a:rPr>
              <a:t>marchable</a:t>
            </a:r>
            <a:r>
              <a:rPr lang="fr-FR" i="1" dirty="0">
                <a:sym typeface="Wingdings" panose="05000000000000000000" pitchFamily="2" charset="2"/>
              </a:rPr>
              <a:t>.  </a:t>
            </a:r>
            <a:endParaRPr lang="fr-FR" i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C1281-7A5C-4745-95B7-94B0486EC03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 flip="none" rotWithShape="1">
          <a:gsLst>
            <a:gs pos="91500">
              <a:srgbClr val="7A5F77"/>
            </a:gs>
            <a:gs pos="62000">
              <a:srgbClr val="A0636C"/>
            </a:gs>
            <a:gs pos="48000">
              <a:srgbClr val="C66762"/>
            </a:gs>
            <a:gs pos="14000">
              <a:schemeClr val="accent4"/>
            </a:gs>
            <a:gs pos="100000">
              <a:schemeClr val="tx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325560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0523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267281"/>
            <a:ext cx="3017867" cy="1009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32" y="5750372"/>
            <a:ext cx="909864" cy="9098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96" y="5986542"/>
            <a:ext cx="1524000" cy="3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0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6500">
                <a:srgbClr val="CF7E24"/>
              </a:gs>
              <a:gs pos="42000">
                <a:schemeClr val="accent5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213" y="3201531"/>
            <a:ext cx="5835771" cy="42152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 flip="none" rotWithShape="1">
            <a:gsLst>
              <a:gs pos="20000">
                <a:schemeClr val="accent6">
                  <a:lumMod val="89000"/>
                </a:schemeClr>
              </a:gs>
              <a:gs pos="3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0" y="2258803"/>
            <a:ext cx="4620655" cy="4599197"/>
          </a:xfrm>
          <a:prstGeom prst="rect">
            <a:avLst/>
          </a:prstGeom>
        </p:spPr>
      </p:pic>
      <p:sp>
        <p:nvSpPr>
          <p:cNvPr id="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5" y="6075216"/>
            <a:ext cx="2166026" cy="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9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 flip="none" rotWithShape="1">
            <a:gsLst>
              <a:gs pos="20000">
                <a:schemeClr val="accent6">
                  <a:lumMod val="89000"/>
                </a:schemeClr>
              </a:gs>
              <a:gs pos="3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" y="3409987"/>
            <a:ext cx="4604939" cy="34382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18CD19-D48B-4548-A824-B47008A5DC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 flip="none" rotWithShape="1">
            <a:gsLst>
              <a:gs pos="20000">
                <a:schemeClr val="accent6">
                  <a:lumMod val="89000"/>
                </a:schemeClr>
              </a:gs>
              <a:gs pos="32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943" y="3147488"/>
            <a:ext cx="5719656" cy="413142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8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40517" y="-1"/>
            <a:ext cx="9751483" cy="6906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0" y="2258803"/>
            <a:ext cx="4620655" cy="4599197"/>
          </a:xfrm>
          <a:prstGeom prst="rect">
            <a:avLst/>
          </a:prstGeom>
        </p:spPr>
      </p:pic>
      <p:sp>
        <p:nvSpPr>
          <p:cNvPr id="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5" y="6075216"/>
            <a:ext cx="2166026" cy="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775" y="2464873"/>
            <a:ext cx="6898886" cy="46328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7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02" y="6157565"/>
            <a:ext cx="1940556" cy="6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3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idx="13"/>
          </p:nvPr>
        </p:nvSpPr>
        <p:spPr>
          <a:xfrm>
            <a:off x="838199" y="1825625"/>
            <a:ext cx="518523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4"/>
          </p:nvPr>
        </p:nvSpPr>
        <p:spPr>
          <a:xfrm>
            <a:off x="6168570" y="1819569"/>
            <a:ext cx="518523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idx="13"/>
          </p:nvPr>
        </p:nvSpPr>
        <p:spPr>
          <a:xfrm>
            <a:off x="838199" y="2505075"/>
            <a:ext cx="5185230" cy="367188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8364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contenu 2"/>
          <p:cNvSpPr>
            <a:spLocks noGrp="1"/>
          </p:cNvSpPr>
          <p:nvPr>
            <p:ph idx="14"/>
          </p:nvPr>
        </p:nvSpPr>
        <p:spPr>
          <a:xfrm>
            <a:off x="6172200" y="2493512"/>
            <a:ext cx="5185230" cy="367188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>
            <a:gsLst>
              <a:gs pos="71000">
                <a:srgbClr val="A0636C"/>
              </a:gs>
              <a:gs pos="41000">
                <a:srgbClr val="C66762"/>
              </a:gs>
              <a:gs pos="7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" y="3103889"/>
            <a:ext cx="5027966" cy="375411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882384" y="1910089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921240" y="4586398"/>
            <a:ext cx="4930775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5" y="6075216"/>
            <a:ext cx="2166026" cy="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3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0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307"/>
            <a:ext cx="12192000" cy="6858000"/>
          </a:xfrm>
          <a:prstGeom prst="rect">
            <a:avLst/>
          </a:pr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40927" y="2309129"/>
            <a:ext cx="2230661" cy="224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idx="14"/>
          </p:nvPr>
        </p:nvSpPr>
        <p:spPr>
          <a:xfrm>
            <a:off x="6342738" y="4557486"/>
            <a:ext cx="2228850" cy="2300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0" name="Espace réservé pour une image  2"/>
          <p:cNvSpPr>
            <a:spLocks noGrp="1"/>
          </p:cNvSpPr>
          <p:nvPr>
            <p:ph type="pic" idx="15"/>
          </p:nvPr>
        </p:nvSpPr>
        <p:spPr>
          <a:xfrm>
            <a:off x="6342738" y="11343"/>
            <a:ext cx="2228850" cy="2248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7"/>
          </p:nvPr>
        </p:nvSpPr>
        <p:spPr>
          <a:xfrm>
            <a:off x="8618538" y="4557713"/>
            <a:ext cx="3573462" cy="2300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8570913" y="2284413"/>
            <a:ext cx="3621087" cy="2273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9"/>
          </p:nvPr>
        </p:nvSpPr>
        <p:spPr>
          <a:xfrm>
            <a:off x="8570913" y="0"/>
            <a:ext cx="3621087" cy="2284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1030515" y="2326669"/>
            <a:ext cx="4856162" cy="1568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1030288" y="4046538"/>
            <a:ext cx="4945062" cy="638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5866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et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pour une image  2"/>
          <p:cNvSpPr>
            <a:spLocks noGrp="1"/>
          </p:cNvSpPr>
          <p:nvPr>
            <p:ph type="pic" idx="15"/>
          </p:nvPr>
        </p:nvSpPr>
        <p:spPr>
          <a:xfrm>
            <a:off x="1886854" y="2294800"/>
            <a:ext cx="2384917" cy="2117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2" name="Espace réservé pour une image  2"/>
          <p:cNvSpPr>
            <a:spLocks noGrp="1"/>
          </p:cNvSpPr>
          <p:nvPr>
            <p:ph type="pic" idx="16"/>
          </p:nvPr>
        </p:nvSpPr>
        <p:spPr>
          <a:xfrm>
            <a:off x="4738912" y="2287546"/>
            <a:ext cx="2384917" cy="2117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9" name="Espace réservé pour une image  2"/>
          <p:cNvSpPr>
            <a:spLocks noGrp="1"/>
          </p:cNvSpPr>
          <p:nvPr>
            <p:ph type="pic" idx="17"/>
          </p:nvPr>
        </p:nvSpPr>
        <p:spPr>
          <a:xfrm>
            <a:off x="7598224" y="2287546"/>
            <a:ext cx="2384917" cy="2117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1886854" y="4421366"/>
            <a:ext cx="238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Modifiez le style du titre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738911" y="4412341"/>
            <a:ext cx="238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Modifiez le style du titre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7590968" y="4429728"/>
            <a:ext cx="238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Modifiez le style du titre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8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contenu 2"/>
          <p:cNvSpPr>
            <a:spLocks noGrp="1"/>
          </p:cNvSpPr>
          <p:nvPr>
            <p:ph idx="13"/>
          </p:nvPr>
        </p:nvSpPr>
        <p:spPr>
          <a:xfrm>
            <a:off x="5183188" y="987425"/>
            <a:ext cx="6172200" cy="488156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8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3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 rot="5400000">
            <a:off x="3920332" y="-1256503"/>
            <a:ext cx="4351337" cy="1051560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Entrée manuelle 6"/>
          <p:cNvSpPr/>
          <p:nvPr userDrawn="1"/>
        </p:nvSpPr>
        <p:spPr>
          <a:xfrm>
            <a:off x="-58057" y="5994400"/>
            <a:ext cx="12250057" cy="863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2 w 10000"/>
              <a:gd name="connsiteY0" fmla="*/ 40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2 w 10000"/>
              <a:gd name="connsiteY4" fmla="*/ 40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2" y="401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8006"/>
                  <a:pt x="8" y="6011"/>
                  <a:pt x="12" y="4017"/>
                </a:cubicBezTo>
                <a:close/>
              </a:path>
            </a:pathLst>
          </a:custGeom>
          <a:gradFill>
            <a:gsLst>
              <a:gs pos="91500">
                <a:srgbClr val="7A5F77"/>
              </a:gs>
              <a:gs pos="75000">
                <a:srgbClr val="A0636C"/>
              </a:gs>
              <a:gs pos="64000">
                <a:srgbClr val="C66762"/>
              </a:gs>
              <a:gs pos="33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DED6C6-1174-40EC-B51C-6EAB758662DF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098" y="650849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F038CE-1693-4213-84BB-49A623118A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idx="13"/>
          </p:nvPr>
        </p:nvSpPr>
        <p:spPr>
          <a:xfrm rot="5400000">
            <a:off x="1794896" y="-591572"/>
            <a:ext cx="5811838" cy="7725232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53" y="6154891"/>
            <a:ext cx="1907152" cy="6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8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-9753"/>
            <a:ext cx="1217536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267281"/>
            <a:ext cx="3017867" cy="10099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32" y="5750372"/>
            <a:ext cx="909864" cy="90986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96" y="5986542"/>
            <a:ext cx="1524000" cy="354973"/>
          </a:xfrm>
          <a:prstGeom prst="rect">
            <a:avLst/>
          </a:prstGeom>
        </p:spPr>
      </p:pic>
      <p:cxnSp>
        <p:nvCxnSpPr>
          <p:cNvPr id="3" name="Connecteur droit 2"/>
          <p:cNvCxnSpPr/>
          <p:nvPr userDrawn="1"/>
        </p:nvCxnSpPr>
        <p:spPr>
          <a:xfrm>
            <a:off x="4131596" y="2324099"/>
            <a:ext cx="3912178" cy="190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4131596" y="4519043"/>
            <a:ext cx="3912178" cy="190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 userDrawn="1"/>
        </p:nvSpPr>
        <p:spPr>
          <a:xfrm>
            <a:off x="4131596" y="2634417"/>
            <a:ext cx="3912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chemeClr val="bg1"/>
                </a:solidFill>
                <a:latin typeface="+mj-lt"/>
              </a:rPr>
              <a:t>THANK YOU</a:t>
            </a:r>
            <a:br>
              <a:rPr lang="fr-FR" sz="4800" b="1">
                <a:solidFill>
                  <a:schemeClr val="bg1"/>
                </a:solidFill>
                <a:latin typeface="+mj-lt"/>
              </a:rPr>
            </a:br>
            <a:r>
              <a:rPr lang="fr-FR" sz="4800" b="1">
                <a:solidFill>
                  <a:schemeClr val="bg1"/>
                </a:solidFill>
                <a:latin typeface="+mj-lt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370972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>
            <a:gsLst>
              <a:gs pos="71000">
                <a:srgbClr val="A0636C"/>
              </a:gs>
              <a:gs pos="41000">
                <a:srgbClr val="C66762"/>
              </a:gs>
              <a:gs pos="7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882384" y="1910089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921240" y="4586398"/>
            <a:ext cx="4930775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" y="2786742"/>
            <a:ext cx="4275883" cy="407125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5" y="6075216"/>
            <a:ext cx="2166026" cy="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>
            <a:gsLst>
              <a:gs pos="71000">
                <a:srgbClr val="A0636C"/>
              </a:gs>
              <a:gs pos="41000">
                <a:srgbClr val="C66762"/>
              </a:gs>
              <a:gs pos="7000">
                <a:schemeClr val="accent4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882384" y="1910089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921240" y="4586398"/>
            <a:ext cx="4930775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" y="2409354"/>
            <a:ext cx="4833378" cy="44486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1"/>
            <a:ext cx="9768115" cy="690697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6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165601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165601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" y="1840687"/>
            <a:ext cx="3976914" cy="501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5" y="6075216"/>
            <a:ext cx="2166026" cy="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0"/>
            <a:ext cx="9768115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6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165601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165601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775" y="2464873"/>
            <a:ext cx="6898886" cy="46328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0"/>
            <a:ext cx="9768115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6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165601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165601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" y="2409354"/>
            <a:ext cx="4833378" cy="44486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6500">
                <a:srgbClr val="CF7E24"/>
              </a:gs>
              <a:gs pos="42000">
                <a:schemeClr val="accent5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51" y="3194137"/>
            <a:ext cx="4724261" cy="365411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85" y="6075216"/>
            <a:ext cx="2166026" cy="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9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3885" y="-9753"/>
            <a:ext cx="9751483" cy="691672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6500">
                <a:srgbClr val="CF7E24"/>
              </a:gs>
              <a:gs pos="42000">
                <a:schemeClr val="accent5">
                  <a:lumMod val="97000"/>
                  <a:lumOff val="3000"/>
                </a:schemeClr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615535" y="4781321"/>
            <a:ext cx="6519863" cy="563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4615535" y="2007731"/>
            <a:ext cx="4760685" cy="2387600"/>
          </a:xfrm>
        </p:spPr>
        <p:txBody>
          <a:bodyPr anchor="b">
            <a:normAutofit/>
          </a:bodyPr>
          <a:lstStyle>
            <a:lvl1pPr algn="l">
              <a:defRPr sz="5000" b="0" cap="all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" y="3378722"/>
            <a:ext cx="4114852" cy="36625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212" y="6063543"/>
            <a:ext cx="2179293" cy="7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D6C6-1174-40EC-B51C-6EAB758662DF}" type="datetimeFigureOut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38CE-1693-4213-84BB-49A623118A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2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707" r:id="rId3"/>
    <p:sldLayoutId id="2147483705" r:id="rId4"/>
    <p:sldLayoutId id="2147483686" r:id="rId5"/>
    <p:sldLayoutId id="2147483703" r:id="rId6"/>
    <p:sldLayoutId id="2147483706" r:id="rId7"/>
    <p:sldLayoutId id="2147483690" r:id="rId8"/>
    <p:sldLayoutId id="2147483704" r:id="rId9"/>
    <p:sldLayoutId id="2147483708" r:id="rId10"/>
    <p:sldLayoutId id="2147483696" r:id="rId11"/>
    <p:sldLayoutId id="2147483701" r:id="rId12"/>
    <p:sldLayoutId id="2147483709" r:id="rId13"/>
    <p:sldLayoutId id="2147483702" r:id="rId14"/>
    <p:sldLayoutId id="2147483710" r:id="rId15"/>
    <p:sldLayoutId id="2147483662" r:id="rId16"/>
    <p:sldLayoutId id="2147483712" r:id="rId17"/>
    <p:sldLayoutId id="2147483664" r:id="rId18"/>
    <p:sldLayoutId id="2147483665" r:id="rId19"/>
    <p:sldLayoutId id="2147483666" r:id="rId20"/>
    <p:sldLayoutId id="2147483693" r:id="rId21"/>
    <p:sldLayoutId id="2147483679" r:id="rId22"/>
    <p:sldLayoutId id="2147483676" r:id="rId23"/>
    <p:sldLayoutId id="2147483668" r:id="rId24"/>
    <p:sldLayoutId id="2147483669" r:id="rId25"/>
    <p:sldLayoutId id="2147483670" r:id="rId26"/>
    <p:sldLayoutId id="2147483671" r:id="rId27"/>
    <p:sldLayoutId id="214748371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Roboto" panose="02000000000000000000" pitchFamily="2" charset="0"/>
        <a:buChar char="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90000"/>
        <a:buFont typeface="Roboto" panose="02000000000000000000" pitchFamily="2" charset="0"/>
        <a:buChar char="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43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42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41.jpeg"/><Relationship Id="rId5" Type="http://schemas.openxmlformats.org/officeDocument/2006/relationships/tags" Target="../tags/tag100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99.xml"/><Relationship Id="rId9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4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2.png"/><Relationship Id="rId5" Type="http://schemas.openxmlformats.org/officeDocument/2006/relationships/tags" Target="../tags/tag7.xml"/><Relationship Id="rId10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0.png"/><Relationship Id="rId5" Type="http://schemas.openxmlformats.org/officeDocument/2006/relationships/tags" Target="../tags/tag13.xml"/><Relationship Id="rId10" Type="http://schemas.openxmlformats.org/officeDocument/2006/relationships/image" Target="../media/image24.png"/><Relationship Id="rId4" Type="http://schemas.openxmlformats.org/officeDocument/2006/relationships/tags" Target="../tags/tag12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7.sv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6.png"/><Relationship Id="rId2" Type="http://schemas.openxmlformats.org/officeDocument/2006/relationships/tags" Target="../tags/tag17.xml"/><Relationship Id="rId16" Type="http://schemas.openxmlformats.org/officeDocument/2006/relationships/image" Target="../media/image30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7.jpeg"/><Relationship Id="rId5" Type="http://schemas.openxmlformats.org/officeDocument/2006/relationships/tags" Target="../tags/tag20.xml"/><Relationship Id="rId15" Type="http://schemas.openxmlformats.org/officeDocument/2006/relationships/image" Target="../media/image29.svg"/><Relationship Id="rId10" Type="http://schemas.openxmlformats.org/officeDocument/2006/relationships/image" Target="../media/image25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Layout" Target="../slideLayouts/slideLayout20.xml"/><Relationship Id="rId5" Type="http://schemas.openxmlformats.org/officeDocument/2006/relationships/tags" Target="../tags/tag27.xml"/><Relationship Id="rId15" Type="http://schemas.openxmlformats.org/officeDocument/2006/relationships/image" Target="../media/image33.png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slideLayout" Target="../slideLayouts/slideLayout20.xml"/><Relationship Id="rId3" Type="http://schemas.openxmlformats.org/officeDocument/2006/relationships/tags" Target="../tags/tag35.xml"/><Relationship Id="rId21" Type="http://schemas.openxmlformats.org/officeDocument/2006/relationships/image" Target="../media/image35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image" Target="../media/image34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8.sv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image" Target="../media/image37.png"/><Relationship Id="rId10" Type="http://schemas.openxmlformats.org/officeDocument/2006/relationships/tags" Target="../tags/tag42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0.jpeg"/><Relationship Id="rId5" Type="http://schemas.openxmlformats.org/officeDocument/2006/relationships/tags" Target="../tags/tag54.xml"/><Relationship Id="rId10" Type="http://schemas.openxmlformats.org/officeDocument/2006/relationships/image" Target="../media/image39.jpeg"/><Relationship Id="rId4" Type="http://schemas.openxmlformats.org/officeDocument/2006/relationships/tags" Target="../tags/tag53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0.xml"/><Relationship Id="rId2" Type="http://schemas.openxmlformats.org/officeDocument/2006/relationships/tags" Target="../tags/tag58.xml"/><Relationship Id="rId16" Type="http://schemas.openxmlformats.org/officeDocument/2006/relationships/image" Target="../media/image33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32.png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image" Target="../media/image33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slideLayout" Target="../slideLayouts/slideLayout20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image" Target="../media/image32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3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notesSlide" Target="../notesSlides/notesSlide9.xml"/><Relationship Id="rId8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F336319-7EE7-472F-9E8D-D98087596EA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5973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L’usager au centre pour analyser et augmenter la </a:t>
            </a:r>
            <a:r>
              <a:rPr lang="fr-FR" dirty="0" err="1"/>
              <a:t>marchabilité</a:t>
            </a:r>
            <a:br>
              <a:rPr lang="fr-FR" dirty="0"/>
            </a:br>
            <a:r>
              <a:rPr lang="fr-FR" dirty="0"/>
              <a:t>ADMA - Elin </a:t>
            </a:r>
            <a:r>
              <a:rPr lang="fr-FR" dirty="0" err="1"/>
              <a:t>lundmark</a:t>
            </a:r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713852-813C-7032-7F0C-0EBAD26AFE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87429" y="5892800"/>
            <a:ext cx="1741714" cy="624114"/>
          </a:xfrm>
          <a:prstGeom prst="rect">
            <a:avLst/>
          </a:prstGeom>
          <a:gradFill flip="none" rotWithShape="1">
            <a:gsLst>
              <a:gs pos="0">
                <a:srgbClr val="836074"/>
              </a:gs>
              <a:gs pos="26000">
                <a:srgbClr val="7E5F76"/>
              </a:gs>
              <a:gs pos="64000">
                <a:srgbClr val="7A5F77"/>
              </a:gs>
              <a:gs pos="100000">
                <a:srgbClr val="605C7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9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personne, Visage humain, homme&#10;&#10;Description générée automatiquement">
            <a:extLst>
              <a:ext uri="{FF2B5EF4-FFF2-40B4-BE49-F238E27FC236}">
                <a16:creationId xmlns:a16="http://schemas.microsoft.com/office/drawing/2014/main" id="{457E287A-F54A-4F7D-84E3-3DF7569BF2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6" y="1504334"/>
            <a:ext cx="3173044" cy="280433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066B07B-6BA0-0A33-2FB6-56237E22BF5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38200" y="5035348"/>
            <a:ext cx="7003930" cy="145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3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EFBA709-665B-BF79-FC5E-EE0D8B8539B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2491" y="138145"/>
            <a:ext cx="8940782" cy="526874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he Hand Extrablack" panose="02010606010101020104" pitchFamily="50" charset="0"/>
              </a:rPr>
              <a:t>3 exemples de la flexibilité de l’outil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F72D1B-111D-320F-551D-F1C694DC4D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25899" y="1403765"/>
            <a:ext cx="2940201" cy="34291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11E3E96-9A75-46E7-F0A7-E162328DE5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362949" y="970651"/>
            <a:ext cx="3173045" cy="3871698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6FB6FEE-2C1A-A4C6-620D-927EFC722E5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-77752" y="4832941"/>
            <a:ext cx="4353408" cy="133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Atelier ADMA </a:t>
            </a:r>
          </a:p>
          <a:p>
            <a:pPr algn="ctr"/>
            <a:r>
              <a:rPr lang="fr-FR" sz="30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Commission de la mobilité sur le sujet « marche »</a:t>
            </a:r>
          </a:p>
          <a:p>
            <a:pPr algn="ctr"/>
            <a:r>
              <a:rPr lang="fr-FR" sz="30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Villeurbanne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7DE07AC-25ED-BE32-F175-4381DC8825E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737002" y="4906654"/>
            <a:ext cx="4455371" cy="810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Formation ADMA  </a:t>
            </a:r>
          </a:p>
          <a:p>
            <a:pPr algn="ctr"/>
            <a:r>
              <a:rPr lang="fr-FR" sz="48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« mobilité piétonne » en distanciel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BA8E107-C529-4CAC-F4D8-5876F8B7AA5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399429" y="4903664"/>
            <a:ext cx="5100083" cy="73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Formation ADMA  </a:t>
            </a:r>
          </a:p>
          <a:p>
            <a:pPr algn="ctr"/>
            <a:r>
              <a:rPr lang="fr-FR" sz="48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« mobilité piétonne » en présentiel </a:t>
            </a:r>
          </a:p>
        </p:txBody>
      </p:sp>
    </p:spTree>
    <p:extLst>
      <p:ext uri="{BB962C8B-B14F-4D97-AF65-F5344CB8AC3E}">
        <p14:creationId xmlns:p14="http://schemas.microsoft.com/office/powerpoint/2010/main" val="338341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303F277-D4B0-41DA-A852-6B4CEC0885C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32262" y="0"/>
            <a:ext cx="7032408" cy="2387600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Merci POUR VOTRE ATTENTION  </a:t>
            </a:r>
          </a:p>
        </p:txBody>
      </p:sp>
      <p:pic>
        <p:nvPicPr>
          <p:cNvPr id="2" name="Image 1" descr="Une image contenant personne, mur, debout, posant&#10;&#10;Description générée automatiquement">
            <a:extLst>
              <a:ext uri="{FF2B5EF4-FFF2-40B4-BE49-F238E27FC236}">
                <a16:creationId xmlns:a16="http://schemas.microsoft.com/office/drawing/2014/main" id="{24610EF8-3BEA-A65A-3158-5AFBA6A616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14492" r="6017" b="22194"/>
          <a:stretch/>
        </p:blipFill>
        <p:spPr>
          <a:xfrm>
            <a:off x="6344426" y="2387600"/>
            <a:ext cx="1949063" cy="1835949"/>
          </a:xfrm>
          <a:prstGeom prst="ellipse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41D774-BA57-7C5C-A654-452E32E97D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34399" y="4272484"/>
            <a:ext cx="3550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Elin Lundmark</a:t>
            </a:r>
          </a:p>
          <a:p>
            <a:pPr algn="ctr"/>
            <a:r>
              <a:rPr lang="fr-FR" dirty="0">
                <a:solidFill>
                  <a:srgbClr val="ECECEC"/>
                </a:solidFill>
              </a:rPr>
              <a:t>Chargée mobilité piétonne et</a:t>
            </a:r>
          </a:p>
          <a:p>
            <a:pPr algn="ctr"/>
            <a:r>
              <a:rPr lang="fr-FR" dirty="0">
                <a:solidFill>
                  <a:srgbClr val="ECECEC"/>
                </a:solidFill>
              </a:rPr>
              <a:t>Cohabitation piétons / cyclistes</a:t>
            </a:r>
          </a:p>
          <a:p>
            <a:pPr algn="ctr"/>
            <a:r>
              <a:rPr lang="fr-FR" b="1" dirty="0">
                <a:solidFill>
                  <a:schemeClr val="accent3"/>
                </a:solidFill>
              </a:rPr>
              <a:t>e.lundmark@fub.fr </a:t>
            </a:r>
          </a:p>
        </p:txBody>
      </p:sp>
    </p:spTree>
    <p:extLst>
      <p:ext uri="{BB962C8B-B14F-4D97-AF65-F5344CB8AC3E}">
        <p14:creationId xmlns:p14="http://schemas.microsoft.com/office/powerpoint/2010/main" val="11456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B3A5A93B-B294-438A-B7D2-BF207D9AEAD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8034" y="170099"/>
            <a:ext cx="9624609" cy="849301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The Hand Extrablack"/>
              </a:rPr>
              <a:t>Monter en compétence pour favoriser les modes actifs </a:t>
            </a:r>
            <a:endParaRPr lang="fr-FR" sz="5400" dirty="0">
              <a:latin typeface="The Hand Extrablack" panose="02010606010101020104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9D4E04-8212-8FA3-7239-9FA879A8B3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6" y="1322990"/>
            <a:ext cx="1079777" cy="1057282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A831DF4-B89C-41F2-3914-F25A2AD6E66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413073" y="1282823"/>
            <a:ext cx="4880953" cy="1057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Roboto" panose="02000000000000000000" pitchFamily="2" charset="0"/>
              <a:buChar char="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90000"/>
              <a:buFont typeface="Roboto" panose="02000000000000000000" pitchFamily="2" charset="0"/>
              <a:buChar char="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Objectif</a:t>
            </a:r>
            <a:r>
              <a:rPr lang="fr-FR" sz="3200" dirty="0">
                <a:latin typeface="The Hand Extrablack" panose="02010606010101020104" pitchFamily="50" charset="0"/>
              </a:rPr>
              <a:t> </a:t>
            </a:r>
            <a:r>
              <a:rPr lang="fr-FR" sz="3200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de l’ADMA : </a:t>
            </a:r>
            <a:r>
              <a:rPr lang="fr-FR" sz="3200" dirty="0">
                <a:latin typeface="The Hand Extrablack" panose="02010606010101020104" pitchFamily="50" charset="0"/>
              </a:rPr>
              <a:t>Accroître l’expertise sur la marche et vélo en France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F557C76-DA32-4806-3205-156CD18B3CD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71" y="2467603"/>
            <a:ext cx="4103450" cy="355428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67E0F2EE-696D-A28F-B7EA-1E28B76266F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673671" y="1942203"/>
            <a:ext cx="4784750" cy="3617841"/>
            <a:chOff x="983974" y="2300710"/>
            <a:chExt cx="4784750" cy="3617841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92DC0F0-EF61-AA8D-7B5C-076EC3D86607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1"/>
            <a:srcRect l="63991" t="45685" r="13801" b="17275"/>
            <a:stretch/>
          </p:blipFill>
          <p:spPr>
            <a:xfrm>
              <a:off x="983974" y="2300710"/>
              <a:ext cx="4784750" cy="3617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F7BB1C-2D58-0ABB-4B54-CC5A94DB5E38}"/>
                </a:ext>
              </a:extLst>
            </p:cNvPr>
            <p:cNvSpPr/>
            <p:nvPr/>
          </p:nvSpPr>
          <p:spPr>
            <a:xfrm>
              <a:off x="3522071" y="2418692"/>
              <a:ext cx="2085975" cy="1446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2BCA75-85A0-13D1-FBDB-9CBE43E8A4C1}"/>
                </a:ext>
              </a:extLst>
            </p:cNvPr>
            <p:cNvSpPr/>
            <p:nvPr/>
          </p:nvSpPr>
          <p:spPr>
            <a:xfrm>
              <a:off x="2685849" y="3776704"/>
              <a:ext cx="1243339" cy="718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 descr="Une image contenant vélo, Police, Graphique, texte&#10;&#10;Description générée automatiquement">
              <a:extLst>
                <a:ext uri="{FF2B5EF4-FFF2-40B4-BE49-F238E27FC236}">
                  <a16:creationId xmlns:a16="http://schemas.microsoft.com/office/drawing/2014/main" id="{6948790D-5A06-5B27-3C05-8597E0A3B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276" y="3775689"/>
              <a:ext cx="2259937" cy="756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99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656992-B986-F06C-DDA9-086F8DB868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334707"/>
            <a:ext cx="6617040" cy="2724290"/>
          </a:xfrm>
          <a:prstGeom prst="rect">
            <a:avLst/>
          </a:prstGeom>
        </p:spPr>
      </p:pic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5483E5B9-F094-CB15-F675-056ADA260E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187052" y="2268120"/>
            <a:ext cx="3106109" cy="1444730"/>
          </a:xfrm>
          <a:custGeom>
            <a:avLst/>
            <a:gdLst>
              <a:gd name="connsiteX0" fmla="*/ 685167 w 3226114"/>
              <a:gd name="connsiteY0" fmla="*/ 2766921 h 2781890"/>
              <a:gd name="connsiteX1" fmla="*/ 3131805 w 3226114"/>
              <a:gd name="connsiteY1" fmla="*/ 1506532 h 2781890"/>
              <a:gd name="connsiteX2" fmla="*/ 2489254 w 3226114"/>
              <a:gd name="connsiteY2" fmla="*/ 147289 h 2781890"/>
              <a:gd name="connsiteX3" fmla="*/ 314465 w 3226114"/>
              <a:gd name="connsiteY3" fmla="*/ 196716 h 2781890"/>
              <a:gd name="connsiteX4" fmla="*/ 92043 w 3226114"/>
              <a:gd name="connsiteY4" fmla="*/ 1568316 h 2781890"/>
              <a:gd name="connsiteX5" fmla="*/ 1080584 w 3226114"/>
              <a:gd name="connsiteY5" fmla="*/ 2161440 h 2781890"/>
              <a:gd name="connsiteX6" fmla="*/ 685167 w 3226114"/>
              <a:gd name="connsiteY6" fmla="*/ 2766921 h 278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6114" h="2781890">
                <a:moveTo>
                  <a:pt x="685167" y="2766921"/>
                </a:moveTo>
                <a:cubicBezTo>
                  <a:pt x="1027037" y="2657770"/>
                  <a:pt x="2831124" y="1943137"/>
                  <a:pt x="3131805" y="1506532"/>
                </a:cubicBezTo>
                <a:cubicBezTo>
                  <a:pt x="3432486" y="1069927"/>
                  <a:pt x="2958811" y="365592"/>
                  <a:pt x="2489254" y="147289"/>
                </a:cubicBezTo>
                <a:cubicBezTo>
                  <a:pt x="2019697" y="-71014"/>
                  <a:pt x="714000" y="-40122"/>
                  <a:pt x="314465" y="196716"/>
                </a:cubicBezTo>
                <a:cubicBezTo>
                  <a:pt x="-85070" y="433554"/>
                  <a:pt x="-35643" y="1240862"/>
                  <a:pt x="92043" y="1568316"/>
                </a:cubicBezTo>
                <a:cubicBezTo>
                  <a:pt x="219729" y="1895770"/>
                  <a:pt x="979671" y="1963732"/>
                  <a:pt x="1080584" y="2161440"/>
                </a:cubicBezTo>
                <a:cubicBezTo>
                  <a:pt x="1181498" y="2359148"/>
                  <a:pt x="343297" y="2876072"/>
                  <a:pt x="685167" y="2766921"/>
                </a:cubicBezTo>
                <a:close/>
              </a:path>
            </a:pathLst>
          </a:cu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3A5A93B-B294-438A-B7D2-BF207D9AEAD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5728" y="4960"/>
            <a:ext cx="10983930" cy="976917"/>
          </a:xfrm>
        </p:spPr>
        <p:txBody>
          <a:bodyPr>
            <a:normAutofit/>
          </a:bodyPr>
          <a:lstStyle/>
          <a:p>
            <a:r>
              <a:rPr lang="fr-FR" sz="5400" dirty="0">
                <a:latin typeface="The Hand Extrablack" panose="02010606010101020104" pitchFamily="50" charset="0"/>
              </a:rPr>
              <a:t>Genèse de l’outil d’analyse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DA8224-6D63-EC5F-0F6E-FA3325E07D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662" y="1103867"/>
            <a:ext cx="1079777" cy="105728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309C8F6-867D-0DDD-6ACB-8737F2771F6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753439" y="1180947"/>
            <a:ext cx="5232441" cy="45731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Roboto" panose="02000000000000000000" pitchFamily="2" charset="0"/>
              <a:buChar char="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90000"/>
              <a:buFont typeface="Roboto" panose="02000000000000000000" pitchFamily="2" charset="0"/>
              <a:buChar char="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Objectif</a:t>
            </a:r>
            <a:r>
              <a:rPr lang="fr-FR" sz="3200" dirty="0">
                <a:latin typeface="The Hand Extrablack" panose="02010606010101020104" pitchFamily="50" charset="0"/>
              </a:rPr>
              <a:t> </a:t>
            </a:r>
            <a:r>
              <a:rPr lang="fr-FR" sz="3200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de l’outil </a:t>
            </a:r>
            <a:r>
              <a:rPr lang="fr-FR" sz="3200" dirty="0">
                <a:latin typeface="The Hand Extrablack" panose="02010606010101020104" pitchFamily="50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latin typeface="The Hand Extrablack"/>
              </a:rPr>
              <a:t>Faciliter l’appréhension de la diversité des critères qui peuvent avoir un impact sur la </a:t>
            </a:r>
            <a:r>
              <a:rPr lang="fr-FR" sz="3200" dirty="0" err="1">
                <a:latin typeface="The Hand Extrablack"/>
              </a:rPr>
              <a:t>marchabilité</a:t>
            </a:r>
            <a:r>
              <a:rPr lang="fr-FR" sz="3200" dirty="0">
                <a:latin typeface="The Hand Extrablack"/>
              </a:rPr>
              <a:t> d’un espace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latin typeface="The Hand Extrablack"/>
              </a:rPr>
              <a:t>Identifier les critères prioritaires pour rendre un espace plus </a:t>
            </a:r>
            <a:r>
              <a:rPr lang="fr-FR" sz="3200" dirty="0" err="1">
                <a:latin typeface="The Hand Extrablack"/>
              </a:rPr>
              <a:t>marchable</a:t>
            </a:r>
            <a:r>
              <a:rPr lang="fr-FR" sz="3200" dirty="0">
                <a:latin typeface="The Hand Extrablack"/>
              </a:rPr>
              <a:t>  </a:t>
            </a:r>
            <a:endParaRPr lang="fr-FR" sz="3200" dirty="0">
              <a:latin typeface="The Hand Extrablack" panose="02010606010101020104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3200" dirty="0">
                <a:latin typeface="The Hand Extrablack"/>
              </a:rPr>
              <a:t>Être facile à s’approprier et adaptable au contexte spécifique (diagnostic, évaluation, sensibilisation, projet d’aménagement)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875607-F94F-2C5E-D11D-A922290E829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40547" y="2301315"/>
            <a:ext cx="277300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dirty="0">
                <a:latin typeface="The Hand Extrablack"/>
              </a:rPr>
              <a:t>La diversité des besoins et envies des piétons</a:t>
            </a:r>
            <a:endParaRPr lang="fr-FR" sz="2800" dirty="0">
              <a:latin typeface="The Hand Extrablack" panose="02010606010101020104" pitchFamily="50" charset="0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E029FE2-0620-BD5A-E8DC-113AD157123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65727" y="1356140"/>
            <a:ext cx="4948823" cy="1057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Roboto" panose="02000000000000000000" pitchFamily="2" charset="0"/>
              <a:buChar char="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SzPct val="90000"/>
              <a:buFont typeface="Roboto" panose="02000000000000000000" pitchFamily="2" charset="0"/>
              <a:buChar char="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Constat : </a:t>
            </a:r>
            <a:r>
              <a:rPr lang="fr-FR" sz="3200" dirty="0">
                <a:latin typeface="The Hand Extrablack" panose="02010606010101020104" pitchFamily="50" charset="0"/>
              </a:rPr>
              <a:t>Il faut rendre l’espace public plus </a:t>
            </a:r>
            <a:r>
              <a:rPr lang="fr-FR" sz="3200" dirty="0" err="1">
                <a:latin typeface="The Hand Extrablack" panose="02010606010101020104" pitchFamily="50" charset="0"/>
              </a:rPr>
              <a:t>marchable</a:t>
            </a:r>
            <a:r>
              <a:rPr lang="fr-FR" sz="3200" dirty="0">
                <a:latin typeface="The Hand Extrablack" panose="02010606010101020104" pitchFamily="50" charset="0"/>
              </a:rPr>
              <a:t> pour inviter et conforter  </a:t>
            </a:r>
            <a:endParaRPr lang="fr-FR" sz="3200" dirty="0">
              <a:solidFill>
                <a:schemeClr val="accent3"/>
              </a:solidFill>
              <a:latin typeface="The Hand Extrablack" panose="0201060601010102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A7DCA89F-C8E7-286F-AEFD-BF73D68A9FC4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765964" y="1409102"/>
            <a:ext cx="2760227" cy="3246172"/>
            <a:chOff x="6356552" y="603159"/>
            <a:chExt cx="5347282" cy="585503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19DA241-CAE9-4474-83AF-60DDAB8B9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7859" b="25389"/>
            <a:stretch/>
          </p:blipFill>
          <p:spPr>
            <a:xfrm>
              <a:off x="6356553" y="2176230"/>
              <a:ext cx="5347281" cy="26853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4DD26BE-8286-4F8F-9CAE-FFFF42A4C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70837"/>
            <a:stretch/>
          </p:blipFill>
          <p:spPr>
            <a:xfrm>
              <a:off x="6356552" y="603159"/>
              <a:ext cx="5347281" cy="16750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43599D0-976B-43C8-9C39-487B45D02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74724" b="-208"/>
            <a:stretch/>
          </p:blipFill>
          <p:spPr>
            <a:xfrm>
              <a:off x="6356552" y="4994410"/>
              <a:ext cx="5347281" cy="1463779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AD80E15F-F0E1-49E1-A961-832264BCA03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396" y="399811"/>
            <a:ext cx="6239049" cy="1325563"/>
          </a:xfrm>
        </p:spPr>
        <p:txBody>
          <a:bodyPr>
            <a:normAutofit fontScale="90000"/>
          </a:bodyPr>
          <a:lstStyle/>
          <a:p>
            <a:r>
              <a:rPr lang="fr-FR" sz="4900" dirty="0">
                <a:latin typeface="The Hand Extrablack" panose="02010606010101020104" pitchFamily="50" charset="0"/>
              </a:rPr>
              <a:t>12 critères pour guider un urbanisme fondé sur la dimension humaine</a:t>
            </a:r>
            <a:br>
              <a:rPr lang="fr-FR" dirty="0">
                <a:solidFill>
                  <a:schemeClr val="accent2"/>
                </a:solidFill>
              </a:rPr>
            </a:br>
            <a:r>
              <a:rPr lang="fr-FR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F29A15C-9125-4C6C-7D05-723128522EB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42810" y="1615034"/>
            <a:ext cx="3943045" cy="13255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FF0000"/>
                </a:solidFill>
                <a:latin typeface="The Hand Extrablack" panose="02010606010101020104" pitchFamily="50" charset="0"/>
              </a:rPr>
              <a:t>Protection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fr-FR" sz="1600" dirty="0"/>
              <a:t>Circulation, accidents, violence et criminalité,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fr-FR" sz="1600" dirty="0"/>
              <a:t>Perceptions sensorielles désagréables</a:t>
            </a:r>
          </a:p>
          <a:p>
            <a:pPr marL="457200" lvl="1" indent="0">
              <a:buNone/>
            </a:pPr>
            <a:endParaRPr lang="fr-FR" sz="1800" dirty="0"/>
          </a:p>
          <a:p>
            <a:pP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endParaRPr lang="fr-FR" sz="2400" b="1" dirty="0"/>
          </a:p>
          <a:p>
            <a:pPr marL="0" indent="0">
              <a:buFontTx/>
              <a:buNone/>
            </a:pPr>
            <a:endParaRPr lang="fr-FR" sz="2400" b="1" dirty="0"/>
          </a:p>
          <a:p>
            <a:pP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endParaRPr lang="fr-FR" b="1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marL="0" indent="0">
              <a:buFontTx/>
              <a:buNone/>
            </a:pPr>
            <a:endParaRPr lang="fr-FR" sz="1100" dirty="0"/>
          </a:p>
          <a:p>
            <a:pPr marL="0" indent="0">
              <a:buFontTx/>
              <a:buNone/>
            </a:pPr>
            <a:endParaRPr lang="fr-FR" sz="1100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D151E0-3AEF-B97E-3C10-B0CB32D8061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2811" y="3032188"/>
            <a:ext cx="4123153" cy="1325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chemeClr val="accent2"/>
                </a:solidFill>
                <a:latin typeface="The Hand Extrablack" panose="02010606010101020104" pitchFamily="50" charset="0"/>
              </a:rPr>
              <a:t>Confort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fr-FR" sz="1600" dirty="0"/>
              <a:t>La possibilité de marcher, s’asseoir, se tenir debout, d’observer, parler et écouter, jouer, s’exprimer et faire de l’exercice</a:t>
            </a:r>
            <a:endParaRPr lang="fr-FR" sz="1600" b="1" dirty="0"/>
          </a:p>
          <a:p>
            <a:pPr marL="0" indent="0">
              <a:buFontTx/>
              <a:buNone/>
            </a:pPr>
            <a:endParaRPr lang="fr-FR" sz="2400" b="1" dirty="0"/>
          </a:p>
          <a:p>
            <a:pP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endParaRPr lang="fr-FR" b="1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marL="0" indent="0">
              <a:buFontTx/>
              <a:buNone/>
            </a:pPr>
            <a:endParaRPr lang="fr-FR" sz="1100" dirty="0"/>
          </a:p>
          <a:p>
            <a:pPr marL="0" indent="0">
              <a:buFontTx/>
              <a:buNone/>
            </a:pPr>
            <a:endParaRPr lang="fr-FR" sz="1100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F6E07A2-D5BA-6C2F-B398-12AA3032591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30625" y="4341038"/>
            <a:ext cx="4123154" cy="1325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>
                <a:solidFill>
                  <a:srgbClr val="00B050"/>
                </a:solidFill>
                <a:latin typeface="The Hand Extrablack" panose="02010606010101020104" pitchFamily="50" charset="0"/>
              </a:rPr>
              <a:t>Attrait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fr-FR" sz="1600" dirty="0"/>
              <a:t>Echelle,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fr-FR" sz="1600" dirty="0"/>
              <a:t>Profiter des bons côtés du climat, 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fr-FR" sz="1600" dirty="0"/>
              <a:t>Expériences sensorielles positives </a:t>
            </a:r>
          </a:p>
          <a:p>
            <a:pPr lvl="1"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sz="1800" dirty="0"/>
          </a:p>
          <a:p>
            <a:pPr marL="457200" lvl="1" indent="0">
              <a:buNone/>
            </a:pPr>
            <a:endParaRPr lang="fr-FR" sz="1800" dirty="0"/>
          </a:p>
          <a:p>
            <a:pP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endParaRPr lang="fr-FR" sz="2400" b="1" dirty="0"/>
          </a:p>
          <a:p>
            <a:pPr marL="0" indent="0">
              <a:buFontTx/>
              <a:buNone/>
            </a:pPr>
            <a:endParaRPr lang="fr-FR" sz="2400" b="1" dirty="0"/>
          </a:p>
          <a:p>
            <a:pP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endParaRPr lang="fr-FR" b="1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lvl="1">
              <a:buFont typeface="Wingdings" panose="05000000000000000000" pitchFamily="2" charset="2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endParaRPr lang="fr-FR" dirty="0"/>
          </a:p>
          <a:p>
            <a:pPr marL="0" indent="0">
              <a:buFontTx/>
              <a:buNone/>
            </a:pPr>
            <a:endParaRPr lang="fr-FR" sz="1100" dirty="0"/>
          </a:p>
          <a:p>
            <a:pPr marL="0" indent="0">
              <a:buFontTx/>
              <a:buNone/>
            </a:pPr>
            <a:endParaRPr lang="fr-FR" sz="1100" dirty="0"/>
          </a:p>
          <a:p>
            <a:pPr marL="0" indent="0">
              <a:buFontTx/>
              <a:buNone/>
            </a:pPr>
            <a:endParaRPr lang="fr-FR" dirty="0"/>
          </a:p>
        </p:txBody>
      </p:sp>
      <p:pic>
        <p:nvPicPr>
          <p:cNvPr id="12" name="Picture 2" descr="Jan Gehl">
            <a:extLst>
              <a:ext uri="{FF2B5EF4-FFF2-40B4-BE49-F238E27FC236}">
                <a16:creationId xmlns:a16="http://schemas.microsoft.com/office/drawing/2014/main" id="{B46C8DD4-D4FE-2D7C-28D7-4C3C9D7BBD82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53" y="1500821"/>
            <a:ext cx="3760304" cy="2856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611E54E-363D-8360-A96B-A14170875C5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577482" y="4140792"/>
            <a:ext cx="4614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he Hand Extrablack" panose="02010606010101020104" pitchFamily="50" charset="0"/>
              </a:rPr>
              <a:t>Jan </a:t>
            </a:r>
            <a:r>
              <a:rPr lang="fr-FR" sz="3600" dirty="0" err="1">
                <a:latin typeface="The Hand Extrablack" panose="02010606010101020104" pitchFamily="50" charset="0"/>
              </a:rPr>
              <a:t>Gehl</a:t>
            </a:r>
            <a:r>
              <a:rPr lang="fr-FR" sz="3600" dirty="0">
                <a:latin typeface="The Hand Extrablack" panose="02010606010101020104" pitchFamily="50" charset="0"/>
              </a:rPr>
              <a:t> </a:t>
            </a:r>
          </a:p>
          <a:p>
            <a:r>
              <a:rPr lang="fr-FR" sz="2800" dirty="0">
                <a:latin typeface="The Hand Extrablack" panose="02010606010101020104" pitchFamily="50" charset="0"/>
              </a:rPr>
              <a:t>« </a:t>
            </a:r>
            <a:r>
              <a:rPr lang="fr-FR" sz="2800" dirty="0" err="1">
                <a:latin typeface="The Hand Extrablack" panose="02010606010101020104" pitchFamily="50" charset="0"/>
              </a:rPr>
              <a:t>We</a:t>
            </a:r>
            <a:r>
              <a:rPr lang="fr-FR" sz="2800" dirty="0">
                <a:latin typeface="The Hand Extrablack" panose="02010606010101020104" pitchFamily="50" charset="0"/>
              </a:rPr>
              <a:t> </a:t>
            </a:r>
            <a:r>
              <a:rPr lang="fr-FR" sz="2800" dirty="0" err="1">
                <a:latin typeface="The Hand Extrablack" panose="02010606010101020104" pitchFamily="50" charset="0"/>
              </a:rPr>
              <a:t>shape</a:t>
            </a:r>
            <a:r>
              <a:rPr lang="fr-FR" sz="2800" dirty="0">
                <a:latin typeface="The Hand Extrablack" panose="02010606010101020104" pitchFamily="50" charset="0"/>
              </a:rPr>
              <a:t> the city, and the city </a:t>
            </a:r>
            <a:r>
              <a:rPr lang="fr-FR" sz="2800" dirty="0" err="1">
                <a:latin typeface="The Hand Extrablack" panose="02010606010101020104" pitchFamily="50" charset="0"/>
              </a:rPr>
              <a:t>shapes</a:t>
            </a:r>
            <a:r>
              <a:rPr lang="fr-FR" sz="2800" dirty="0">
                <a:latin typeface="The Hand Extrablack" panose="02010606010101020104" pitchFamily="50" charset="0"/>
              </a:rPr>
              <a:t> us »</a:t>
            </a:r>
          </a:p>
        </p:txBody>
      </p:sp>
    </p:spTree>
    <p:extLst>
      <p:ext uri="{BB962C8B-B14F-4D97-AF65-F5344CB8AC3E}">
        <p14:creationId xmlns:p14="http://schemas.microsoft.com/office/powerpoint/2010/main" val="28581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960F03C-39A8-51D6-D6DA-EF074ED59A9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491" y="138144"/>
            <a:ext cx="4576600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The Hand Extrablack" panose="02010606010101020104" pitchFamily="50" charset="0"/>
              </a:rPr>
              <a:t>Quels critères pour rendre un espace plus </a:t>
            </a:r>
            <a:r>
              <a:rPr lang="fr-FR" dirty="0" err="1">
                <a:latin typeface="The Hand Extrablack" panose="02010606010101020104" pitchFamily="50" charset="0"/>
              </a:rPr>
              <a:t>marchable</a:t>
            </a:r>
            <a:r>
              <a:rPr lang="fr-FR" dirty="0">
                <a:latin typeface="The Hand Extrablack" panose="02010606010101020104" pitchFamily="50" charset="0"/>
              </a:rPr>
              <a:t>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9DD170-5374-8926-84D8-E7B8CB9256B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819" y="1946643"/>
            <a:ext cx="4159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3600" dirty="0">
                <a:latin typeface="The Hand Extrablack" panose="02010606010101020104" pitchFamily="50" charset="0"/>
              </a:rPr>
              <a:t>Rendre la marche </a:t>
            </a:r>
            <a:r>
              <a:rPr lang="fr-FR" sz="3600" dirty="0">
                <a:solidFill>
                  <a:schemeClr val="accent4"/>
                </a:solidFill>
                <a:latin typeface="The Hand Extrablack" panose="02010606010101020104" pitchFamily="50" charset="0"/>
              </a:rPr>
              <a:t>possible</a:t>
            </a:r>
            <a:r>
              <a:rPr lang="fr-FR" sz="3600" dirty="0">
                <a:latin typeface="The Hand Extrablack" panose="02010606010101020104" pitchFamily="50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fr-FR" sz="3600" dirty="0">
                <a:latin typeface="The Hand Extrablack" panose="02010606010101020104" pitchFamily="50" charset="0"/>
              </a:rPr>
              <a:t>Rendre la marche </a:t>
            </a:r>
            <a:r>
              <a:rPr lang="fr-FR" sz="3600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confortable</a:t>
            </a:r>
            <a:r>
              <a:rPr lang="fr-FR" sz="3600" dirty="0">
                <a:latin typeface="The Hand Extrablack" panose="02010606010101020104" pitchFamily="50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fr-FR" sz="3600" dirty="0">
                <a:latin typeface="The Hand Extrablack" panose="02010606010101020104" pitchFamily="50" charset="0"/>
              </a:rPr>
              <a:t>Rendre la marche </a:t>
            </a:r>
            <a:r>
              <a:rPr lang="fr-FR" sz="3600" dirty="0">
                <a:solidFill>
                  <a:srgbClr val="00B050"/>
                </a:solidFill>
                <a:latin typeface="The Hand Extrablack" panose="02010606010101020104" pitchFamily="50" charset="0"/>
              </a:rPr>
              <a:t>attractive </a:t>
            </a:r>
            <a:r>
              <a:rPr lang="fr-FR" sz="3600" dirty="0">
                <a:latin typeface="The Hand Extrablack" panose="02010606010101020104" pitchFamily="50" charset="0"/>
              </a:rPr>
              <a:t> </a:t>
            </a:r>
          </a:p>
        </p:txBody>
      </p:sp>
      <p:pic>
        <p:nvPicPr>
          <p:cNvPr id="4" name="Image 3" descr="Une image contenant texte, dessin humoristique, cheval, mammifère&#10;&#10;Description générée automatiquement">
            <a:extLst>
              <a:ext uri="{FF2B5EF4-FFF2-40B4-BE49-F238E27FC236}">
                <a16:creationId xmlns:a16="http://schemas.microsoft.com/office/drawing/2014/main" id="{0644455B-278F-1F0B-E087-954F0172F82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4089"/>
            <a:ext cx="4648463" cy="3809640"/>
          </a:xfrm>
          <a:prstGeom prst="rect">
            <a:avLst/>
          </a:prstGeom>
        </p:spPr>
      </p:pic>
      <p:pic>
        <p:nvPicPr>
          <p:cNvPr id="9" name="Image 8" descr="Une image contenant texte, dessin humoristique, Graphique, clipart&#10;&#10;Description générée automatiquement">
            <a:extLst>
              <a:ext uri="{FF2B5EF4-FFF2-40B4-BE49-F238E27FC236}">
                <a16:creationId xmlns:a16="http://schemas.microsoft.com/office/drawing/2014/main" id="{2FA368C4-E8BD-74AA-8522-D7BE342A49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42" y="138144"/>
            <a:ext cx="6316115" cy="5891710"/>
          </a:xfrm>
          <a:prstGeom prst="rect">
            <a:avLst/>
          </a:prstGeom>
        </p:spPr>
      </p:pic>
      <p:pic>
        <p:nvPicPr>
          <p:cNvPr id="13" name="Image 12" descr="Une image contenant texte, dessin humoristique, clipart, Graphique&#10;&#10;Description générée automatiquement">
            <a:extLst>
              <a:ext uri="{FF2B5EF4-FFF2-40B4-BE49-F238E27FC236}">
                <a16:creationId xmlns:a16="http://schemas.microsoft.com/office/drawing/2014/main" id="{0E212C92-27F1-B5A5-49B6-86F27206BE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328"/>
            <a:ext cx="5292557" cy="5077856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F1D717B-267C-B7C2-BFFD-1048C5A406F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707810" y="3159096"/>
            <a:ext cx="855368" cy="855368"/>
          </a:xfrm>
          <a:prstGeom prst="ellipse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2BD3DA3-B90B-1244-804F-6BED65904E0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707810" y="2573632"/>
            <a:ext cx="855368" cy="855368"/>
          </a:xfrm>
          <a:prstGeom prst="ellipse">
            <a:avLst/>
          </a:prstGeom>
          <a:solidFill>
            <a:srgbClr val="4770F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932788-F649-5F53-7FFC-5E90BE73A61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707810" y="1946643"/>
            <a:ext cx="855368" cy="855368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582675-411F-98BB-7724-9A9F8AF9143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45120" y="4321021"/>
            <a:ext cx="2916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The Hand Extrablack" panose="02010606010101020104" pitchFamily="50" charset="0"/>
              </a:rPr>
              <a:t>Pour chaque critère : </a:t>
            </a:r>
          </a:p>
          <a:p>
            <a:r>
              <a:rPr lang="fr-FR" sz="3600" dirty="0">
                <a:latin typeface="The Hand Extrablack" panose="02010606010101020104" pitchFamily="50" charset="0"/>
              </a:rPr>
              <a:t>+ Bonnes pratiques </a:t>
            </a:r>
          </a:p>
          <a:p>
            <a:r>
              <a:rPr lang="fr-FR" sz="3600" dirty="0">
                <a:latin typeface="The Hand Extrablack" panose="02010606010101020104" pitchFamily="50" charset="0"/>
              </a:rPr>
              <a:t>+ Paramètres d’analyse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37FBC68-9F64-66E9-6DFD-1C6C5845784B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9233975">
            <a:off x="4444351" y="5198184"/>
            <a:ext cx="1256181" cy="474342"/>
            <a:chOff x="2999489" y="4970240"/>
            <a:chExt cx="1256181" cy="47434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BA8254E-5AB1-85C8-75F9-426F8146FAFC}"/>
                </a:ext>
              </a:extLst>
            </p:cNvPr>
            <p:cNvSpPr/>
            <p:nvPr/>
          </p:nvSpPr>
          <p:spPr>
            <a:xfrm rot="1202274">
              <a:off x="2999489" y="4970240"/>
              <a:ext cx="1256181" cy="231553"/>
            </a:xfrm>
            <a:custGeom>
              <a:avLst/>
              <a:gdLst>
                <a:gd name="connsiteX0" fmla="*/ 0 w 2115403"/>
                <a:gd name="connsiteY0" fmla="*/ 0 h 341833"/>
                <a:gd name="connsiteX1" fmla="*/ 1173708 w 2115403"/>
                <a:gd name="connsiteY1" fmla="*/ 341194 h 341833"/>
                <a:gd name="connsiteX2" fmla="*/ 2115403 w 2115403"/>
                <a:gd name="connsiteY2" fmla="*/ 68238 h 341833"/>
                <a:gd name="connsiteX0" fmla="*/ 0 w 2115403"/>
                <a:gd name="connsiteY0" fmla="*/ 0 h 342842"/>
                <a:gd name="connsiteX1" fmla="*/ 1173708 w 2115403"/>
                <a:gd name="connsiteY1" fmla="*/ 341194 h 342842"/>
                <a:gd name="connsiteX2" fmla="*/ 2115403 w 2115403"/>
                <a:gd name="connsiteY2" fmla="*/ 68238 h 342842"/>
                <a:gd name="connsiteX0" fmla="*/ 0 w 2115403"/>
                <a:gd name="connsiteY0" fmla="*/ 0 h 342843"/>
                <a:gd name="connsiteX1" fmla="*/ 1173708 w 2115403"/>
                <a:gd name="connsiteY1" fmla="*/ 341194 h 342843"/>
                <a:gd name="connsiteX2" fmla="*/ 2115403 w 2115403"/>
                <a:gd name="connsiteY2" fmla="*/ 68238 h 342843"/>
                <a:gd name="connsiteX0" fmla="*/ 0 w 2115403"/>
                <a:gd name="connsiteY0" fmla="*/ 0 h 347436"/>
                <a:gd name="connsiteX1" fmla="*/ 1173708 w 2115403"/>
                <a:gd name="connsiteY1" fmla="*/ 341194 h 347436"/>
                <a:gd name="connsiteX2" fmla="*/ 2115403 w 2115403"/>
                <a:gd name="connsiteY2" fmla="*/ 68238 h 347436"/>
                <a:gd name="connsiteX0" fmla="*/ 0 w 2115403"/>
                <a:gd name="connsiteY0" fmla="*/ 0 h 343737"/>
                <a:gd name="connsiteX1" fmla="*/ 1173708 w 2115403"/>
                <a:gd name="connsiteY1" fmla="*/ 341194 h 343737"/>
                <a:gd name="connsiteX2" fmla="*/ 2115403 w 2115403"/>
                <a:gd name="connsiteY2" fmla="*/ 68238 h 34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5403" h="343737">
                  <a:moveTo>
                    <a:pt x="0" y="0"/>
                  </a:moveTo>
                  <a:cubicBezTo>
                    <a:pt x="296768" y="244630"/>
                    <a:pt x="516829" y="362965"/>
                    <a:pt x="1173708" y="341194"/>
                  </a:cubicBezTo>
                  <a:cubicBezTo>
                    <a:pt x="1685294" y="323007"/>
                    <a:pt x="1820839" y="210402"/>
                    <a:pt x="2115403" y="68238"/>
                  </a:cubicBezTo>
                </a:path>
              </a:pathLst>
            </a:custGeom>
            <a:noFill/>
            <a:ln w="63500" cap="rnd">
              <a:solidFill>
                <a:srgbClr val="253A8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54C5BE2-57FE-9E05-D0DE-456D4FE6FD4F}"/>
                </a:ext>
              </a:extLst>
            </p:cNvPr>
            <p:cNvSpPr/>
            <p:nvPr/>
          </p:nvSpPr>
          <p:spPr>
            <a:xfrm rot="1488775">
              <a:off x="3929034" y="5130401"/>
              <a:ext cx="326107" cy="314181"/>
            </a:xfrm>
            <a:custGeom>
              <a:avLst/>
              <a:gdLst>
                <a:gd name="connsiteX0" fmla="*/ 0 w 326107"/>
                <a:gd name="connsiteY0" fmla="*/ 27578 h 314181"/>
                <a:gd name="connsiteX1" fmla="*/ 313899 w 326107"/>
                <a:gd name="connsiteY1" fmla="*/ 27578 h 314181"/>
                <a:gd name="connsiteX2" fmla="*/ 232012 w 326107"/>
                <a:gd name="connsiteY2" fmla="*/ 314181 h 31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107" h="314181">
                  <a:moveTo>
                    <a:pt x="0" y="27578"/>
                  </a:moveTo>
                  <a:cubicBezTo>
                    <a:pt x="137615" y="3694"/>
                    <a:pt x="275230" y="-20189"/>
                    <a:pt x="313899" y="27578"/>
                  </a:cubicBezTo>
                  <a:cubicBezTo>
                    <a:pt x="352568" y="75345"/>
                    <a:pt x="292290" y="194763"/>
                    <a:pt x="232012" y="314181"/>
                  </a:cubicBezTo>
                </a:path>
              </a:pathLst>
            </a:custGeom>
            <a:noFill/>
            <a:ln w="53975" cap="rnd">
              <a:solidFill>
                <a:srgbClr val="253A8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5036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5887C19-583F-0FB0-D5E0-5478A0F339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236601" y="5187363"/>
            <a:ext cx="6323670" cy="799116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F68CDFF-5478-4936-D909-7821A2DDEE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44" y="3040684"/>
            <a:ext cx="5627453" cy="3528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6922794-302C-D93C-2DBC-AD19DBD7D41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225731" y="2916907"/>
            <a:ext cx="6323670" cy="192820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008AE30-9FC3-309F-1030-83EE86CC249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91263" y="3674076"/>
            <a:ext cx="4636079" cy="1265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fr-FR" sz="3600" b="1" dirty="0">
                <a:solidFill>
                  <a:schemeClr val="accent3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Comprendre l’usage</a:t>
            </a:r>
          </a:p>
          <a:p>
            <a:pPr marL="742950" indent="-742950">
              <a:buFontTx/>
              <a:buAutoNum type="arabicPeriod"/>
            </a:pPr>
            <a:r>
              <a:rPr lang="fr-FR" sz="3600" b="1" dirty="0">
                <a:solidFill>
                  <a:schemeClr val="accent3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Prioriser les critères prioritaires  </a:t>
            </a:r>
          </a:p>
          <a:p>
            <a:pPr marL="742950" indent="-742950">
              <a:buFontTx/>
              <a:buAutoNum type="arabicPeriod"/>
            </a:pPr>
            <a:r>
              <a:rPr lang="fr-FR" sz="3600" b="1" dirty="0">
                <a:solidFill>
                  <a:schemeClr val="accent3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Proposez des solutions  </a:t>
            </a:r>
          </a:p>
          <a:p>
            <a:pPr marL="742950" indent="-742950">
              <a:buAutoNum type="arabicPeriod"/>
            </a:pPr>
            <a:endParaRPr lang="fr-FR" sz="3600" b="1" dirty="0">
              <a:solidFill>
                <a:schemeClr val="accent3"/>
              </a:solidFill>
              <a:latin typeface="The Hand Extrablack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D0191FC-9202-25E8-51DC-C584FE265D07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-13319" y="2542795"/>
            <a:ext cx="6323670" cy="132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b="1" dirty="0">
              <a:solidFill>
                <a:schemeClr val="accent3"/>
              </a:solidFill>
              <a:latin typeface="The Hand Extrablack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73D2727-2F4A-9E22-4EB9-C05919F8BC7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34632" y="-35337"/>
            <a:ext cx="10290866" cy="871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Formation ADMA : module « La </a:t>
            </a:r>
            <a:r>
              <a:rPr lang="fr-FR" sz="4000" dirty="0" err="1">
                <a:solidFill>
                  <a:schemeClr val="accent1"/>
                </a:solidFill>
                <a:latin typeface="The Hand Extrablack" panose="02010606010101020104" pitchFamily="50" charset="0"/>
              </a:rPr>
              <a:t>marchabilité</a:t>
            </a:r>
            <a:r>
              <a:rPr lang="fr-FR" sz="4000" dirty="0">
                <a:solidFill>
                  <a:schemeClr val="accent1"/>
                </a:solidFill>
                <a:latin typeface="The Hand Extrablack" panose="02010606010101020104" pitchFamily="50" charset="0"/>
              </a:rPr>
              <a:t> à l’échelle d’une rue » en présentiel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F9B60F-7F60-B5FB-5FF4-DFAF860783A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-332772" y="2614193"/>
            <a:ext cx="6323670" cy="50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b="1" dirty="0">
              <a:solidFill>
                <a:schemeClr val="accent3"/>
              </a:solidFill>
              <a:latin typeface="The Hand Extrablack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98D9E92-8D65-E8A3-17F2-D26700502D6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91263" y="2777864"/>
            <a:ext cx="3441832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b="1" dirty="0">
                <a:solidFill>
                  <a:schemeClr val="accent2"/>
                </a:solidFill>
                <a:latin typeface="The Hand Extrablack"/>
                <a:ea typeface="Calibri" panose="020F0502020204030204" pitchFamily="34" charset="0"/>
              </a:rPr>
              <a:t>Partie 1 : Analyse de terrain </a:t>
            </a:r>
            <a:endParaRPr lang="fr-FR" sz="33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9A50773-CF85-C242-1090-B8C91E4E06D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91263" y="5070111"/>
            <a:ext cx="4644925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100" b="1" dirty="0">
                <a:solidFill>
                  <a:schemeClr val="accent2"/>
                </a:solidFill>
                <a:latin typeface="The Hand Extrablack"/>
                <a:ea typeface="Calibri" panose="020F0502020204030204" pitchFamily="34" charset="0"/>
              </a:rPr>
              <a:t>Partie 2 : Réflexion et restitution en salle </a:t>
            </a:r>
            <a:endParaRPr lang="fr-FR" sz="33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849B6A0-6062-8052-3A72-91E6058B13C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36" y="1730557"/>
            <a:ext cx="437430" cy="428316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4B5CB19B-096D-EBF3-5731-B5BC8F481F7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33081" y="1279834"/>
            <a:ext cx="5071834" cy="170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Objectif du Module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3"/>
                </a:solidFill>
                <a:latin typeface="The Hand Extrablack"/>
              </a:rPr>
              <a:t>Identifier les critères et interventions prioritaires pour rendre cet itinéraire mieux adapté aux piétons.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FDF4B0-8272-BA86-DAB5-0048A529A41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2" y="1695160"/>
            <a:ext cx="437430" cy="428316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4F78076A-622B-E71F-EE35-14E8AE39A7EC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6529066" y="1106603"/>
            <a:ext cx="6323670" cy="209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Objectif de l’outil </a:t>
            </a:r>
            <a:r>
              <a:rPr lang="fr-FR" sz="2900" b="1" dirty="0">
                <a:solidFill>
                  <a:schemeClr val="accent3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Faciliter l’analyse et comparaison de critères prioritaires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accent3"/>
                </a:solidFill>
                <a:latin typeface="The Hand Extrablack" panose="02010606010101020104" pitchFamily="50" charset="0"/>
              </a:rPr>
              <a:t>Prioriser les interventions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D17706-6F56-3804-A526-E8BDC5720127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7252563" y="512317"/>
            <a:ext cx="2529677" cy="11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Le public : Conseil départementale 93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4F0076-84CC-ABA6-B447-5C4D786610F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74" y="814511"/>
            <a:ext cx="939989" cy="700414"/>
          </a:xfrm>
          <a:prstGeom prst="rect">
            <a:avLst/>
          </a:prstGeom>
        </p:spPr>
      </p:pic>
      <p:pic>
        <p:nvPicPr>
          <p:cNvPr id="20" name="Graphique 19" descr="Horloge avec un remplissage uni">
            <a:extLst>
              <a:ext uri="{FF2B5EF4-FFF2-40B4-BE49-F238E27FC236}">
                <a16:creationId xmlns:a16="http://schemas.microsoft.com/office/drawing/2014/main" id="{B287EE07-1DB9-90CE-1348-8959F5BE65EA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98804" y="782353"/>
            <a:ext cx="678732" cy="678732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653D7F57-764E-7CA9-672F-7F6C36262071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9776570" y="479205"/>
            <a:ext cx="2529677" cy="1171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9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9h – 12h</a:t>
            </a:r>
          </a:p>
        </p:txBody>
      </p:sp>
    </p:spTree>
    <p:extLst>
      <p:ext uri="{BB962C8B-B14F-4D97-AF65-F5344CB8AC3E}">
        <p14:creationId xmlns:p14="http://schemas.microsoft.com/office/powerpoint/2010/main" val="34073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3157CCD-6C23-FA3C-B036-741DEB9991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712518" y="3622025"/>
            <a:ext cx="3835039" cy="2252188"/>
          </a:xfrm>
          <a:custGeom>
            <a:avLst/>
            <a:gdLst>
              <a:gd name="connsiteX0" fmla="*/ 4007380 w 4044666"/>
              <a:gd name="connsiteY0" fmla="*/ 2799016 h 2803350"/>
              <a:gd name="connsiteX1" fmla="*/ 966469 w 4044666"/>
              <a:gd name="connsiteY1" fmla="*/ 2448142 h 2803350"/>
              <a:gd name="connsiteX2" fmla="*/ 9539 w 4044666"/>
              <a:gd name="connsiteY2" fmla="*/ 927686 h 2803350"/>
              <a:gd name="connsiteX3" fmla="*/ 1413036 w 4044666"/>
              <a:gd name="connsiteY3" fmla="*/ 2654 h 2803350"/>
              <a:gd name="connsiteX4" fmla="*/ 3465120 w 4044666"/>
              <a:gd name="connsiteY4" fmla="*/ 1204133 h 2803350"/>
              <a:gd name="connsiteX5" fmla="*/ 2710208 w 4044666"/>
              <a:gd name="connsiteY5" fmla="*/ 2309919 h 2803350"/>
              <a:gd name="connsiteX6" fmla="*/ 4007380 w 4044666"/>
              <a:gd name="connsiteY6" fmla="*/ 2799016 h 2803350"/>
              <a:gd name="connsiteX0" fmla="*/ 4024772 w 4062058"/>
              <a:gd name="connsiteY0" fmla="*/ 2661419 h 2665753"/>
              <a:gd name="connsiteX1" fmla="*/ 983861 w 4062058"/>
              <a:gd name="connsiteY1" fmla="*/ 2310545 h 2665753"/>
              <a:gd name="connsiteX2" fmla="*/ 26931 w 4062058"/>
              <a:gd name="connsiteY2" fmla="*/ 790089 h 2665753"/>
              <a:gd name="connsiteX3" fmla="*/ 1834465 w 4062058"/>
              <a:gd name="connsiteY3" fmla="*/ 3280 h 2665753"/>
              <a:gd name="connsiteX4" fmla="*/ 3482512 w 4062058"/>
              <a:gd name="connsiteY4" fmla="*/ 1066536 h 2665753"/>
              <a:gd name="connsiteX5" fmla="*/ 2727600 w 4062058"/>
              <a:gd name="connsiteY5" fmla="*/ 2172322 h 2665753"/>
              <a:gd name="connsiteX6" fmla="*/ 4024772 w 4062058"/>
              <a:gd name="connsiteY6" fmla="*/ 2661419 h 2665753"/>
              <a:gd name="connsiteX0" fmla="*/ 4024772 w 4062058"/>
              <a:gd name="connsiteY0" fmla="*/ 2658492 h 2662826"/>
              <a:gd name="connsiteX1" fmla="*/ 983861 w 4062058"/>
              <a:gd name="connsiteY1" fmla="*/ 2307618 h 2662826"/>
              <a:gd name="connsiteX2" fmla="*/ 26931 w 4062058"/>
              <a:gd name="connsiteY2" fmla="*/ 787162 h 2662826"/>
              <a:gd name="connsiteX3" fmla="*/ 1834465 w 4062058"/>
              <a:gd name="connsiteY3" fmla="*/ 353 h 2662826"/>
              <a:gd name="connsiteX4" fmla="*/ 3482512 w 4062058"/>
              <a:gd name="connsiteY4" fmla="*/ 1063609 h 2662826"/>
              <a:gd name="connsiteX5" fmla="*/ 2727600 w 4062058"/>
              <a:gd name="connsiteY5" fmla="*/ 2169395 h 2662826"/>
              <a:gd name="connsiteX6" fmla="*/ 4024772 w 4062058"/>
              <a:gd name="connsiteY6" fmla="*/ 2658492 h 2662826"/>
              <a:gd name="connsiteX0" fmla="*/ 4033852 w 4074297"/>
              <a:gd name="connsiteY0" fmla="*/ 2658490 h 2661968"/>
              <a:gd name="connsiteX1" fmla="*/ 907881 w 4074297"/>
              <a:gd name="connsiteY1" fmla="*/ 2296984 h 2661968"/>
              <a:gd name="connsiteX2" fmla="*/ 36011 w 4074297"/>
              <a:gd name="connsiteY2" fmla="*/ 787160 h 2661968"/>
              <a:gd name="connsiteX3" fmla="*/ 1843545 w 4074297"/>
              <a:gd name="connsiteY3" fmla="*/ 351 h 2661968"/>
              <a:gd name="connsiteX4" fmla="*/ 3491592 w 4074297"/>
              <a:gd name="connsiteY4" fmla="*/ 1063607 h 2661968"/>
              <a:gd name="connsiteX5" fmla="*/ 2736680 w 4074297"/>
              <a:gd name="connsiteY5" fmla="*/ 2169393 h 2661968"/>
              <a:gd name="connsiteX6" fmla="*/ 4033852 w 4074297"/>
              <a:gd name="connsiteY6" fmla="*/ 2658490 h 2661968"/>
              <a:gd name="connsiteX0" fmla="*/ 4033852 w 4074297"/>
              <a:gd name="connsiteY0" fmla="*/ 2658490 h 2661968"/>
              <a:gd name="connsiteX1" fmla="*/ 907881 w 4074297"/>
              <a:gd name="connsiteY1" fmla="*/ 2296984 h 2661968"/>
              <a:gd name="connsiteX2" fmla="*/ 36011 w 4074297"/>
              <a:gd name="connsiteY2" fmla="*/ 787160 h 2661968"/>
              <a:gd name="connsiteX3" fmla="*/ 1843545 w 4074297"/>
              <a:gd name="connsiteY3" fmla="*/ 351 h 2661968"/>
              <a:gd name="connsiteX4" fmla="*/ 3491592 w 4074297"/>
              <a:gd name="connsiteY4" fmla="*/ 1063607 h 2661968"/>
              <a:gd name="connsiteX5" fmla="*/ 2736680 w 4074297"/>
              <a:gd name="connsiteY5" fmla="*/ 2169393 h 2661968"/>
              <a:gd name="connsiteX6" fmla="*/ 4033852 w 4074297"/>
              <a:gd name="connsiteY6" fmla="*/ 2658490 h 2661968"/>
              <a:gd name="connsiteX0" fmla="*/ 4033852 w 4074297"/>
              <a:gd name="connsiteY0" fmla="*/ 2658490 h 2661968"/>
              <a:gd name="connsiteX1" fmla="*/ 907881 w 4074297"/>
              <a:gd name="connsiteY1" fmla="*/ 2296984 h 2661968"/>
              <a:gd name="connsiteX2" fmla="*/ 36011 w 4074297"/>
              <a:gd name="connsiteY2" fmla="*/ 787160 h 2661968"/>
              <a:gd name="connsiteX3" fmla="*/ 1843545 w 4074297"/>
              <a:gd name="connsiteY3" fmla="*/ 351 h 2661968"/>
              <a:gd name="connsiteX4" fmla="*/ 3491592 w 4074297"/>
              <a:gd name="connsiteY4" fmla="*/ 1063607 h 2661968"/>
              <a:gd name="connsiteX5" fmla="*/ 2736680 w 4074297"/>
              <a:gd name="connsiteY5" fmla="*/ 2169393 h 2661968"/>
              <a:gd name="connsiteX6" fmla="*/ 4033852 w 4074297"/>
              <a:gd name="connsiteY6" fmla="*/ 2658490 h 26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4297" h="2661968">
                <a:moveTo>
                  <a:pt x="4033852" y="2658490"/>
                </a:moveTo>
                <a:cubicBezTo>
                  <a:pt x="3729052" y="2679755"/>
                  <a:pt x="1574188" y="2608872"/>
                  <a:pt x="907881" y="2296984"/>
                </a:cubicBezTo>
                <a:cubicBezTo>
                  <a:pt x="241574" y="1985096"/>
                  <a:pt x="-119933" y="1169932"/>
                  <a:pt x="36011" y="787160"/>
                </a:cubicBezTo>
                <a:cubicBezTo>
                  <a:pt x="191955" y="404388"/>
                  <a:pt x="672192" y="-13825"/>
                  <a:pt x="1843545" y="351"/>
                </a:cubicBezTo>
                <a:cubicBezTo>
                  <a:pt x="3014898" y="14527"/>
                  <a:pt x="3381722" y="572738"/>
                  <a:pt x="3491592" y="1063607"/>
                </a:cubicBezTo>
                <a:cubicBezTo>
                  <a:pt x="3527033" y="1607639"/>
                  <a:pt x="2649847" y="1905351"/>
                  <a:pt x="2736680" y="2169393"/>
                </a:cubicBezTo>
                <a:cubicBezTo>
                  <a:pt x="2823512" y="2433435"/>
                  <a:pt x="4338652" y="2637225"/>
                  <a:pt x="4033852" y="265849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A163F67-6BAD-9CA7-8C1D-5A68D5C0EB2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2519" y="1346035"/>
            <a:ext cx="3835039" cy="2252188"/>
          </a:xfrm>
          <a:custGeom>
            <a:avLst/>
            <a:gdLst>
              <a:gd name="connsiteX0" fmla="*/ 4007380 w 4044666"/>
              <a:gd name="connsiteY0" fmla="*/ 2799016 h 2803350"/>
              <a:gd name="connsiteX1" fmla="*/ 966469 w 4044666"/>
              <a:gd name="connsiteY1" fmla="*/ 2448142 h 2803350"/>
              <a:gd name="connsiteX2" fmla="*/ 9539 w 4044666"/>
              <a:gd name="connsiteY2" fmla="*/ 927686 h 2803350"/>
              <a:gd name="connsiteX3" fmla="*/ 1413036 w 4044666"/>
              <a:gd name="connsiteY3" fmla="*/ 2654 h 2803350"/>
              <a:gd name="connsiteX4" fmla="*/ 3465120 w 4044666"/>
              <a:gd name="connsiteY4" fmla="*/ 1204133 h 2803350"/>
              <a:gd name="connsiteX5" fmla="*/ 2710208 w 4044666"/>
              <a:gd name="connsiteY5" fmla="*/ 2309919 h 2803350"/>
              <a:gd name="connsiteX6" fmla="*/ 4007380 w 4044666"/>
              <a:gd name="connsiteY6" fmla="*/ 2799016 h 2803350"/>
              <a:gd name="connsiteX0" fmla="*/ 4024772 w 4062058"/>
              <a:gd name="connsiteY0" fmla="*/ 2661419 h 2665753"/>
              <a:gd name="connsiteX1" fmla="*/ 983861 w 4062058"/>
              <a:gd name="connsiteY1" fmla="*/ 2310545 h 2665753"/>
              <a:gd name="connsiteX2" fmla="*/ 26931 w 4062058"/>
              <a:gd name="connsiteY2" fmla="*/ 790089 h 2665753"/>
              <a:gd name="connsiteX3" fmla="*/ 1834465 w 4062058"/>
              <a:gd name="connsiteY3" fmla="*/ 3280 h 2665753"/>
              <a:gd name="connsiteX4" fmla="*/ 3482512 w 4062058"/>
              <a:gd name="connsiteY4" fmla="*/ 1066536 h 2665753"/>
              <a:gd name="connsiteX5" fmla="*/ 2727600 w 4062058"/>
              <a:gd name="connsiteY5" fmla="*/ 2172322 h 2665753"/>
              <a:gd name="connsiteX6" fmla="*/ 4024772 w 4062058"/>
              <a:gd name="connsiteY6" fmla="*/ 2661419 h 2665753"/>
              <a:gd name="connsiteX0" fmla="*/ 4024772 w 4062058"/>
              <a:gd name="connsiteY0" fmla="*/ 2658492 h 2662826"/>
              <a:gd name="connsiteX1" fmla="*/ 983861 w 4062058"/>
              <a:gd name="connsiteY1" fmla="*/ 2307618 h 2662826"/>
              <a:gd name="connsiteX2" fmla="*/ 26931 w 4062058"/>
              <a:gd name="connsiteY2" fmla="*/ 787162 h 2662826"/>
              <a:gd name="connsiteX3" fmla="*/ 1834465 w 4062058"/>
              <a:gd name="connsiteY3" fmla="*/ 353 h 2662826"/>
              <a:gd name="connsiteX4" fmla="*/ 3482512 w 4062058"/>
              <a:gd name="connsiteY4" fmla="*/ 1063609 h 2662826"/>
              <a:gd name="connsiteX5" fmla="*/ 2727600 w 4062058"/>
              <a:gd name="connsiteY5" fmla="*/ 2169395 h 2662826"/>
              <a:gd name="connsiteX6" fmla="*/ 4024772 w 4062058"/>
              <a:gd name="connsiteY6" fmla="*/ 2658492 h 2662826"/>
              <a:gd name="connsiteX0" fmla="*/ 4033852 w 4074297"/>
              <a:gd name="connsiteY0" fmla="*/ 2658490 h 2661968"/>
              <a:gd name="connsiteX1" fmla="*/ 907881 w 4074297"/>
              <a:gd name="connsiteY1" fmla="*/ 2296984 h 2661968"/>
              <a:gd name="connsiteX2" fmla="*/ 36011 w 4074297"/>
              <a:gd name="connsiteY2" fmla="*/ 787160 h 2661968"/>
              <a:gd name="connsiteX3" fmla="*/ 1843545 w 4074297"/>
              <a:gd name="connsiteY3" fmla="*/ 351 h 2661968"/>
              <a:gd name="connsiteX4" fmla="*/ 3491592 w 4074297"/>
              <a:gd name="connsiteY4" fmla="*/ 1063607 h 2661968"/>
              <a:gd name="connsiteX5" fmla="*/ 2736680 w 4074297"/>
              <a:gd name="connsiteY5" fmla="*/ 2169393 h 2661968"/>
              <a:gd name="connsiteX6" fmla="*/ 4033852 w 4074297"/>
              <a:gd name="connsiteY6" fmla="*/ 2658490 h 2661968"/>
              <a:gd name="connsiteX0" fmla="*/ 4033852 w 4074297"/>
              <a:gd name="connsiteY0" fmla="*/ 2658490 h 2661968"/>
              <a:gd name="connsiteX1" fmla="*/ 907881 w 4074297"/>
              <a:gd name="connsiteY1" fmla="*/ 2296984 h 2661968"/>
              <a:gd name="connsiteX2" fmla="*/ 36011 w 4074297"/>
              <a:gd name="connsiteY2" fmla="*/ 787160 h 2661968"/>
              <a:gd name="connsiteX3" fmla="*/ 1843545 w 4074297"/>
              <a:gd name="connsiteY3" fmla="*/ 351 h 2661968"/>
              <a:gd name="connsiteX4" fmla="*/ 3491592 w 4074297"/>
              <a:gd name="connsiteY4" fmla="*/ 1063607 h 2661968"/>
              <a:gd name="connsiteX5" fmla="*/ 2736680 w 4074297"/>
              <a:gd name="connsiteY5" fmla="*/ 2169393 h 2661968"/>
              <a:gd name="connsiteX6" fmla="*/ 4033852 w 4074297"/>
              <a:gd name="connsiteY6" fmla="*/ 2658490 h 2661968"/>
              <a:gd name="connsiteX0" fmla="*/ 4033852 w 4074297"/>
              <a:gd name="connsiteY0" fmla="*/ 2658490 h 2661968"/>
              <a:gd name="connsiteX1" fmla="*/ 907881 w 4074297"/>
              <a:gd name="connsiteY1" fmla="*/ 2296984 h 2661968"/>
              <a:gd name="connsiteX2" fmla="*/ 36011 w 4074297"/>
              <a:gd name="connsiteY2" fmla="*/ 787160 h 2661968"/>
              <a:gd name="connsiteX3" fmla="*/ 1843545 w 4074297"/>
              <a:gd name="connsiteY3" fmla="*/ 351 h 2661968"/>
              <a:gd name="connsiteX4" fmla="*/ 3491592 w 4074297"/>
              <a:gd name="connsiteY4" fmla="*/ 1063607 h 2661968"/>
              <a:gd name="connsiteX5" fmla="*/ 2736680 w 4074297"/>
              <a:gd name="connsiteY5" fmla="*/ 2169393 h 2661968"/>
              <a:gd name="connsiteX6" fmla="*/ 4033852 w 4074297"/>
              <a:gd name="connsiteY6" fmla="*/ 2658490 h 26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4297" h="2661968">
                <a:moveTo>
                  <a:pt x="4033852" y="2658490"/>
                </a:moveTo>
                <a:cubicBezTo>
                  <a:pt x="3729052" y="2679755"/>
                  <a:pt x="1574188" y="2608872"/>
                  <a:pt x="907881" y="2296984"/>
                </a:cubicBezTo>
                <a:cubicBezTo>
                  <a:pt x="241574" y="1985096"/>
                  <a:pt x="-119933" y="1169932"/>
                  <a:pt x="36011" y="787160"/>
                </a:cubicBezTo>
                <a:cubicBezTo>
                  <a:pt x="191955" y="404388"/>
                  <a:pt x="672192" y="-13825"/>
                  <a:pt x="1843545" y="351"/>
                </a:cubicBezTo>
                <a:cubicBezTo>
                  <a:pt x="3014898" y="14527"/>
                  <a:pt x="3381722" y="572738"/>
                  <a:pt x="3491592" y="1063607"/>
                </a:cubicBezTo>
                <a:cubicBezTo>
                  <a:pt x="3527033" y="1607639"/>
                  <a:pt x="2649847" y="1905351"/>
                  <a:pt x="2736680" y="2169393"/>
                </a:cubicBezTo>
                <a:cubicBezTo>
                  <a:pt x="2823512" y="2433435"/>
                  <a:pt x="4338652" y="2637225"/>
                  <a:pt x="4033852" y="265849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008AE30-9FC3-309F-1030-83EE86CC249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315" y="1761722"/>
            <a:ext cx="2908486" cy="14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La fonction : </a:t>
            </a:r>
          </a:p>
          <a:p>
            <a:pPr algn="ctr"/>
            <a:r>
              <a:rPr lang="fr-FR" sz="28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Marché, TC, commerces, écoles, poste</a:t>
            </a:r>
          </a:p>
          <a:p>
            <a:pPr algn="ctr"/>
            <a:endParaRPr lang="fr-FR" sz="2400" dirty="0">
              <a:solidFill>
                <a:schemeClr val="accent2"/>
              </a:solidFill>
              <a:latin typeface="The Hand Bold" panose="02010606010101020104" pitchFamily="50" charset="0"/>
            </a:endParaRPr>
          </a:p>
          <a:p>
            <a:pPr algn="ctr"/>
            <a:endParaRPr lang="fr-FR" sz="24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98D9E92-8D65-E8A3-17F2-D26700502D6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3125" y="167927"/>
            <a:ext cx="12216807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2"/>
                </a:solidFill>
                <a:latin typeface="The Hand Extrablack"/>
                <a:ea typeface="Calibri" panose="020F0502020204030204" pitchFamily="34" charset="0"/>
              </a:rPr>
              <a:t>1 : Analyse du terrain</a:t>
            </a:r>
          </a:p>
          <a:p>
            <a:r>
              <a:rPr lang="fr-FR" sz="36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Comprendre la fonction et identifier les usagers   </a:t>
            </a:r>
            <a:endParaRPr lang="fr-FR" sz="40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pic>
        <p:nvPicPr>
          <p:cNvPr id="10" name="Image 9" descr="Une image contenant plein air, bâtiment, ciel, chaussures&#10;&#10;Description générée automatiquement">
            <a:extLst>
              <a:ext uri="{FF2B5EF4-FFF2-40B4-BE49-F238E27FC236}">
                <a16:creationId xmlns:a16="http://schemas.microsoft.com/office/drawing/2014/main" id="{38B1D0F2-14A0-2609-EEF6-ED7B732059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 r="16556" b="842"/>
          <a:stretch/>
        </p:blipFill>
        <p:spPr>
          <a:xfrm>
            <a:off x="5706275" y="3370384"/>
            <a:ext cx="5773206" cy="2874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A0447B-50C3-9B60-9675-D5B11C51564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53095" y="3757940"/>
            <a:ext cx="3194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L’usage :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Personnes avec caddie, personnes âgées, enfants, personnes à mobilité réduite, pressées </a:t>
            </a:r>
          </a:p>
        </p:txBody>
      </p:sp>
      <p:pic>
        <p:nvPicPr>
          <p:cNvPr id="6" name="Image 5" descr="Une image contenant plein air, ciel, arbre, scène&#10;&#10;Description générée automatiquement">
            <a:extLst>
              <a:ext uri="{FF2B5EF4-FFF2-40B4-BE49-F238E27FC236}">
                <a16:creationId xmlns:a16="http://schemas.microsoft.com/office/drawing/2014/main" id="{F4D77CEA-3882-CFE7-F3EB-F49E8F0ADAB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8191" r="4806" b="3290"/>
          <a:stretch/>
        </p:blipFill>
        <p:spPr>
          <a:xfrm>
            <a:off x="5706275" y="332115"/>
            <a:ext cx="5773207" cy="2874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01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>
            <a:extLst>
              <a:ext uri="{FF2B5EF4-FFF2-40B4-BE49-F238E27FC236}">
                <a16:creationId xmlns:a16="http://schemas.microsoft.com/office/drawing/2014/main" id="{998D9E92-8D65-E8A3-17F2-D26700502D6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125" y="167927"/>
            <a:ext cx="12216807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2"/>
                </a:solidFill>
                <a:latin typeface="The Hand Extrablack"/>
                <a:ea typeface="Calibri" panose="020F0502020204030204" pitchFamily="34" charset="0"/>
              </a:rPr>
              <a:t>2 : Analyse du terrain</a:t>
            </a:r>
          </a:p>
          <a:p>
            <a:r>
              <a:rPr lang="fr-FR" sz="3600" b="1" dirty="0">
                <a:solidFill>
                  <a:schemeClr val="accent2"/>
                </a:solidFill>
                <a:latin typeface="The Hand Extrablack"/>
                <a:ea typeface="Calibri" panose="020F0502020204030204" pitchFamily="34" charset="0"/>
              </a:rPr>
              <a:t>Comparer et identifier les critères prioritaires</a:t>
            </a:r>
            <a:endParaRPr lang="fr-FR" sz="4000" dirty="0">
              <a:solidFill>
                <a:schemeClr val="accent2"/>
              </a:solidFill>
              <a:latin typeface="The Hand Extrablack"/>
              <a:ea typeface="Calibri" panose="020F050202020403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58B1FD5-823D-C91B-0B44-F1D3D3A5F3D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665810" y="648878"/>
            <a:ext cx="6574972" cy="5765663"/>
            <a:chOff x="5072442" y="95614"/>
            <a:chExt cx="6316115" cy="5934240"/>
          </a:xfrm>
        </p:grpSpPr>
        <p:pic>
          <p:nvPicPr>
            <p:cNvPr id="7" name="Image 6" descr="Une image contenant texte, dessin humoristique, cheval, mammifère&#10;&#10;Description générée automatiquement">
              <a:extLst>
                <a:ext uri="{FF2B5EF4-FFF2-40B4-BE49-F238E27FC236}">
                  <a16:creationId xmlns:a16="http://schemas.microsoft.com/office/drawing/2014/main" id="{FD257FDD-D5CC-A474-37B6-E6807CDF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4089"/>
              <a:ext cx="4648463" cy="3809640"/>
            </a:xfrm>
            <a:prstGeom prst="rect">
              <a:avLst/>
            </a:prstGeom>
          </p:spPr>
        </p:pic>
        <p:pic>
          <p:nvPicPr>
            <p:cNvPr id="8" name="Image 7" descr="Une image contenant texte, dessin humoristique, Graphique, clipart&#10;&#10;Description générée automatiquement">
              <a:extLst>
                <a:ext uri="{FF2B5EF4-FFF2-40B4-BE49-F238E27FC236}">
                  <a16:creationId xmlns:a16="http://schemas.microsoft.com/office/drawing/2014/main" id="{76181B14-4029-38BD-145D-1A3C17580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42" y="138144"/>
              <a:ext cx="6316115" cy="5891710"/>
            </a:xfrm>
            <a:prstGeom prst="rect">
              <a:avLst/>
            </a:prstGeom>
          </p:spPr>
        </p:pic>
        <p:pic>
          <p:nvPicPr>
            <p:cNvPr id="9" name="Image 8" descr="Une image contenant texte, dessin humoristique, clipart, Graphique&#10;&#10;Description générée automatiquement">
              <a:extLst>
                <a:ext uri="{FF2B5EF4-FFF2-40B4-BE49-F238E27FC236}">
                  <a16:creationId xmlns:a16="http://schemas.microsoft.com/office/drawing/2014/main" id="{DD92A593-6226-3E38-A1B7-E4F2E7F3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5614"/>
              <a:ext cx="5292557" cy="5077856"/>
            </a:xfrm>
            <a:prstGeom prst="rect">
              <a:avLst/>
            </a:prstGeom>
          </p:spPr>
        </p:pic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E0549A63-403D-469D-4420-2A762F6682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379520" y="902524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87FAE4A-D96F-0D8A-2C08-9AF3AF127C9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07721" y="556741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54DB951-96CF-76DA-2F0F-AB8202995B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655920" y="855023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D96B5C-1E2D-C6C2-D4D5-5860A4D67CD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420195" y="1690422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EF5F9C6-38C1-D0C0-4B2E-08D2F6F3AFC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83292" y="3748036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A0E38A0-F003-6E3D-7427-AEE55C0DAD9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509824" y="5155237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22BBBDC-D984-4A7D-5C8B-03E689F97D1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641876" y="1778986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D0D813C-47C0-90BF-4C0E-3569639854B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97362" y="4562644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72E78EA-3AF8-E251-1FD9-E8E26DB6A812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7168" y="1778986"/>
            <a:ext cx="3266493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3"/>
                </a:solidFill>
                <a:latin typeface="The Hand Extrablack"/>
                <a:ea typeface="Calibri" panose="020F0502020204030204" pitchFamily="34" charset="0"/>
              </a:rPr>
              <a:t>Critères prioritaires pour les usagers?  </a:t>
            </a:r>
            <a:endParaRPr lang="fr-FR" sz="4000" dirty="0">
              <a:solidFill>
                <a:schemeClr val="accent3"/>
              </a:solidFill>
              <a:latin typeface="The Hand Extrablack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58B1FD5-823D-C91B-0B44-F1D3D3A5F3D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678949" y="650392"/>
            <a:ext cx="6574972" cy="5774590"/>
            <a:chOff x="5072442" y="86426"/>
            <a:chExt cx="6316115" cy="5943428"/>
          </a:xfrm>
        </p:grpSpPr>
        <p:pic>
          <p:nvPicPr>
            <p:cNvPr id="7" name="Image 6" descr="Une image contenant texte, dessin humoristique, cheval, mammifère&#10;&#10;Description générée automatiquement">
              <a:extLst>
                <a:ext uri="{FF2B5EF4-FFF2-40B4-BE49-F238E27FC236}">
                  <a16:creationId xmlns:a16="http://schemas.microsoft.com/office/drawing/2014/main" id="{FD257FDD-D5CC-A474-37B6-E6807CDF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4089"/>
              <a:ext cx="4648463" cy="3809640"/>
            </a:xfrm>
            <a:prstGeom prst="rect">
              <a:avLst/>
            </a:prstGeom>
          </p:spPr>
        </p:pic>
        <p:pic>
          <p:nvPicPr>
            <p:cNvPr id="8" name="Image 7" descr="Une image contenant texte, dessin humoristique, Graphique, clipart&#10;&#10;Description générée automatiquement">
              <a:extLst>
                <a:ext uri="{FF2B5EF4-FFF2-40B4-BE49-F238E27FC236}">
                  <a16:creationId xmlns:a16="http://schemas.microsoft.com/office/drawing/2014/main" id="{76181B14-4029-38BD-145D-1A3C17580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442" y="138144"/>
              <a:ext cx="6316115" cy="5891710"/>
            </a:xfrm>
            <a:prstGeom prst="rect">
              <a:avLst/>
            </a:prstGeom>
          </p:spPr>
        </p:pic>
        <p:pic>
          <p:nvPicPr>
            <p:cNvPr id="9" name="Image 8" descr="Une image contenant texte, dessin humoristique, clipart, Graphique&#10;&#10;Description générée automatiquement">
              <a:extLst>
                <a:ext uri="{FF2B5EF4-FFF2-40B4-BE49-F238E27FC236}">
                  <a16:creationId xmlns:a16="http://schemas.microsoft.com/office/drawing/2014/main" id="{DD92A593-6226-3E38-A1B7-E4F2E7F3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86426"/>
              <a:ext cx="5292557" cy="5077856"/>
            </a:xfrm>
            <a:prstGeom prst="rect">
              <a:avLst/>
            </a:prstGeom>
          </p:spPr>
        </p:pic>
      </p:grpSp>
      <p:sp>
        <p:nvSpPr>
          <p:cNvPr id="27" name="Ellipse 26">
            <a:extLst>
              <a:ext uri="{FF2B5EF4-FFF2-40B4-BE49-F238E27FC236}">
                <a16:creationId xmlns:a16="http://schemas.microsoft.com/office/drawing/2014/main" id="{656C29F2-A043-A3FA-9587-3BC87B6BBB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2836" y="902524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3465066-BEF7-86E5-2B9F-EE38756390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21037" y="556741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815F606-1CCD-D81A-A106-E53B8D5ABF1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69236" y="855023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7F8911B-F850-0B78-0E2C-C29096AE59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33511" y="1690422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62650D0-5B1A-FA05-D925-55662DD4297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96608" y="3748036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F84DF464-515F-B060-ABCD-F4F8CD8CF6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23140" y="5155237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C16E992-AD22-2ADC-BC8A-69F637B98DF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55192" y="1778986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06DC9D2D-E893-D4F6-A860-5B84ADDFBE7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510678" y="4562644"/>
            <a:ext cx="1222245" cy="1222245"/>
          </a:xfrm>
          <a:prstGeom prst="ellipse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98D9E92-8D65-E8A3-17F2-D26700502D6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8240" y="427183"/>
            <a:ext cx="4841981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3 : Analyse du terrain</a:t>
            </a:r>
          </a:p>
          <a:p>
            <a:r>
              <a:rPr lang="fr-FR" sz="3600" b="1" dirty="0">
                <a:solidFill>
                  <a:schemeClr val="accent2"/>
                </a:solidFill>
                <a:latin typeface="The Hand Extrablack" panose="02010606010101020104" pitchFamily="50" charset="0"/>
                <a:ea typeface="Calibri" panose="020F0502020204030204" pitchFamily="34" charset="0"/>
              </a:rPr>
              <a:t>Analysez l’espace selon les critères prioritaires et proposez des solutions </a:t>
            </a:r>
            <a:endParaRPr lang="fr-FR" sz="40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0549A63-403D-469D-4420-2A762F66822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379520" y="902524"/>
            <a:ext cx="1222245" cy="1222245"/>
          </a:xfrm>
          <a:prstGeom prst="ellipse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87FAE4A-D96F-0D8A-2C08-9AF3AF127C9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07721" y="556741"/>
            <a:ext cx="1222245" cy="1222245"/>
          </a:xfrm>
          <a:prstGeom prst="ellipse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54DB951-96CF-76DA-2F0F-AB8202995B9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670326" y="848786"/>
            <a:ext cx="1222245" cy="1222245"/>
          </a:xfrm>
          <a:prstGeom prst="ellipse">
            <a:avLst/>
          </a:prstGeom>
          <a:noFill/>
          <a:ln w="66675">
            <a:solidFill>
              <a:srgbClr val="EC6A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D96B5C-1E2D-C6C2-D4D5-5860A4D67CD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417157" y="1690422"/>
            <a:ext cx="1222245" cy="1222245"/>
          </a:xfrm>
          <a:prstGeom prst="ellipse">
            <a:avLst/>
          </a:prstGeom>
          <a:noFill/>
          <a:ln w="66675">
            <a:solidFill>
              <a:srgbClr val="EC6A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EF5F9C6-38C1-D0C0-4B2E-08D2F6F3AFC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8680193" y="3748036"/>
            <a:ext cx="1222245" cy="1222245"/>
          </a:xfrm>
          <a:prstGeom prst="ellipse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A0E38A0-F003-6E3D-7427-AEE55C0DAD9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508987" y="5155237"/>
            <a:ext cx="1222245" cy="1222245"/>
          </a:xfrm>
          <a:prstGeom prst="ellipse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22BBBDC-D984-4A7D-5C8B-03E689F97D1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4641876" y="1778986"/>
            <a:ext cx="1222245" cy="1222245"/>
          </a:xfrm>
          <a:prstGeom prst="ellipse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D0D813C-47C0-90BF-4C0E-3569639854B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497362" y="4562644"/>
            <a:ext cx="1222245" cy="1222245"/>
          </a:xfrm>
          <a:prstGeom prst="ellipse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ADFE6C-4845-7F34-3731-565879376104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9655756" y="1846867"/>
            <a:ext cx="2632667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accent2"/>
                </a:solidFill>
                <a:latin typeface="The Hand Bold" panose="02010606010101020104" pitchFamily="50" charset="0"/>
                <a:ea typeface="Calibri" panose="020F0502020204030204" pitchFamily="34" charset="0"/>
              </a:rPr>
              <a:t>+Végétation en lien avec le TC pour marcher et attendre (personnes âgées), diminuer la circulation, 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CB5B51C-65AE-74ED-56A3-BD0D2614DF6A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9918853" y="3816766"/>
            <a:ext cx="2164128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2"/>
                </a:solidFill>
                <a:latin typeface="The Hand Bold"/>
                <a:ea typeface="Calibri" panose="020F0502020204030204" pitchFamily="34" charset="0"/>
              </a:rPr>
              <a:t>+Assises à côté marché, arrêt TC ombragés </a:t>
            </a:r>
            <a:endParaRPr lang="fr-FR" sz="28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8B284E9-97A0-0768-1B8B-A85412BC8B7F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7565489" y="-101892"/>
            <a:ext cx="3318716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2"/>
                </a:solidFill>
                <a:latin typeface="The Hand Bold" panose="02010606010101020104" pitchFamily="50" charset="0"/>
                <a:ea typeface="Calibri" panose="020F0502020204030204" pitchFamily="34" charset="0"/>
              </a:rPr>
              <a:t>Améliorer les Traversée (distance, espace îlots TC), diminuer circulation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AD4A54-8205-D9B4-2C1F-3D5B748E9071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>
          <a:xfrm>
            <a:off x="8827466" y="603287"/>
            <a:ext cx="2542340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2"/>
                </a:solidFill>
                <a:latin typeface="The Hand Bold" panose="02010606010101020104" pitchFamily="50" charset="0"/>
                <a:ea typeface="Calibri" panose="020F0502020204030204" pitchFamily="34" charset="0"/>
              </a:rPr>
              <a:t>+Eclairage, activités ??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9D4DAD8-94DB-6F01-B4B4-2962D81DD8A2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1980886" y="5880617"/>
            <a:ext cx="2111201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2"/>
                </a:solidFill>
                <a:latin typeface="The Hand Bold"/>
                <a:ea typeface="Calibri" panose="020F0502020204030204" pitchFamily="34" charset="0"/>
              </a:rPr>
              <a:t>+Endroits pour échanger ombragés  </a:t>
            </a:r>
            <a:endParaRPr lang="fr-FR" sz="2800" dirty="0">
              <a:solidFill>
                <a:schemeClr val="accent2"/>
              </a:solidFill>
              <a:latin typeface="The Hand Bold" panose="02010606010101020104" pitchFamily="50" charset="0"/>
              <a:ea typeface="Calibri" panose="020F0502020204030204" pitchFamily="34" charset="0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393B2288-9EEB-A881-3E1F-A51960705A36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3657130" y="6367416"/>
            <a:ext cx="2115403" cy="341833"/>
            <a:chOff x="3533933" y="6196084"/>
            <a:chExt cx="2115403" cy="341833"/>
          </a:xfrm>
        </p:grpSpPr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0CA75D17-6277-9B6E-529B-EEF538FB9CE3}"/>
                </a:ext>
              </a:extLst>
            </p:cNvPr>
            <p:cNvSpPr/>
            <p:nvPr/>
          </p:nvSpPr>
          <p:spPr>
            <a:xfrm>
              <a:off x="3533933" y="6196084"/>
              <a:ext cx="2115403" cy="341833"/>
            </a:xfrm>
            <a:custGeom>
              <a:avLst/>
              <a:gdLst>
                <a:gd name="connsiteX0" fmla="*/ 0 w 2115403"/>
                <a:gd name="connsiteY0" fmla="*/ 0 h 341833"/>
                <a:gd name="connsiteX1" fmla="*/ 1173708 w 2115403"/>
                <a:gd name="connsiteY1" fmla="*/ 341194 h 341833"/>
                <a:gd name="connsiteX2" fmla="*/ 2115403 w 2115403"/>
                <a:gd name="connsiteY2" fmla="*/ 68238 h 34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5403" h="341833">
                  <a:moveTo>
                    <a:pt x="0" y="0"/>
                  </a:moveTo>
                  <a:cubicBezTo>
                    <a:pt x="410570" y="164910"/>
                    <a:pt x="821141" y="329821"/>
                    <a:pt x="1173708" y="341194"/>
                  </a:cubicBezTo>
                  <a:cubicBezTo>
                    <a:pt x="1526275" y="352567"/>
                    <a:pt x="1820839" y="210402"/>
                    <a:pt x="2115403" y="68238"/>
                  </a:cubicBezTo>
                </a:path>
              </a:pathLst>
            </a:custGeom>
            <a:noFill/>
            <a:ln w="63500" cap="rnd">
              <a:solidFill>
                <a:srgbClr val="253A8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FF1A66D-F0D2-105E-D050-F0D0107E62B2}"/>
                </a:ext>
              </a:extLst>
            </p:cNvPr>
            <p:cNvSpPr/>
            <p:nvPr/>
          </p:nvSpPr>
          <p:spPr>
            <a:xfrm>
              <a:off x="5323229" y="6215600"/>
              <a:ext cx="326107" cy="314181"/>
            </a:xfrm>
            <a:custGeom>
              <a:avLst/>
              <a:gdLst>
                <a:gd name="connsiteX0" fmla="*/ 0 w 326107"/>
                <a:gd name="connsiteY0" fmla="*/ 27578 h 314181"/>
                <a:gd name="connsiteX1" fmla="*/ 313899 w 326107"/>
                <a:gd name="connsiteY1" fmla="*/ 27578 h 314181"/>
                <a:gd name="connsiteX2" fmla="*/ 232012 w 326107"/>
                <a:gd name="connsiteY2" fmla="*/ 314181 h 31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107" h="314181">
                  <a:moveTo>
                    <a:pt x="0" y="27578"/>
                  </a:moveTo>
                  <a:cubicBezTo>
                    <a:pt x="137615" y="3694"/>
                    <a:pt x="275230" y="-20189"/>
                    <a:pt x="313899" y="27578"/>
                  </a:cubicBezTo>
                  <a:cubicBezTo>
                    <a:pt x="352568" y="75345"/>
                    <a:pt x="292290" y="194763"/>
                    <a:pt x="232012" y="314181"/>
                  </a:cubicBezTo>
                </a:path>
              </a:pathLst>
            </a:custGeom>
            <a:noFill/>
            <a:ln w="53975" cap="rnd">
              <a:solidFill>
                <a:srgbClr val="253A8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B87698F5-EFD0-4898-D3FB-A8912C2EE845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963622" y="4998961"/>
            <a:ext cx="2730458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2"/>
                </a:solidFill>
                <a:latin typeface="The Hand Bold" panose="02010606010101020104" pitchFamily="50" charset="0"/>
                <a:ea typeface="Calibri" panose="020F0502020204030204" pitchFamily="34" charset="0"/>
              </a:rPr>
              <a:t>+Endroits pour jouer en lien avec l’école, vers le parc  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2ECC74A-F0B0-39B0-A75A-D16C4335B8A7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 rot="20008844">
            <a:off x="3170925" y="5500857"/>
            <a:ext cx="1256181" cy="474342"/>
            <a:chOff x="2999489" y="4970240"/>
            <a:chExt cx="1256181" cy="474342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FDB5E55-E5B4-0643-6239-4F0E9C8AE087}"/>
                </a:ext>
              </a:extLst>
            </p:cNvPr>
            <p:cNvSpPr/>
            <p:nvPr/>
          </p:nvSpPr>
          <p:spPr>
            <a:xfrm rot="1202274">
              <a:off x="2999489" y="4970240"/>
              <a:ext cx="1256181" cy="231553"/>
            </a:xfrm>
            <a:custGeom>
              <a:avLst/>
              <a:gdLst>
                <a:gd name="connsiteX0" fmla="*/ 0 w 2115403"/>
                <a:gd name="connsiteY0" fmla="*/ 0 h 341833"/>
                <a:gd name="connsiteX1" fmla="*/ 1173708 w 2115403"/>
                <a:gd name="connsiteY1" fmla="*/ 341194 h 341833"/>
                <a:gd name="connsiteX2" fmla="*/ 2115403 w 2115403"/>
                <a:gd name="connsiteY2" fmla="*/ 68238 h 341833"/>
                <a:gd name="connsiteX0" fmla="*/ 0 w 2115403"/>
                <a:gd name="connsiteY0" fmla="*/ 0 h 342842"/>
                <a:gd name="connsiteX1" fmla="*/ 1173708 w 2115403"/>
                <a:gd name="connsiteY1" fmla="*/ 341194 h 342842"/>
                <a:gd name="connsiteX2" fmla="*/ 2115403 w 2115403"/>
                <a:gd name="connsiteY2" fmla="*/ 68238 h 342842"/>
                <a:gd name="connsiteX0" fmla="*/ 0 w 2115403"/>
                <a:gd name="connsiteY0" fmla="*/ 0 h 342843"/>
                <a:gd name="connsiteX1" fmla="*/ 1173708 w 2115403"/>
                <a:gd name="connsiteY1" fmla="*/ 341194 h 342843"/>
                <a:gd name="connsiteX2" fmla="*/ 2115403 w 2115403"/>
                <a:gd name="connsiteY2" fmla="*/ 68238 h 342843"/>
                <a:gd name="connsiteX0" fmla="*/ 0 w 2115403"/>
                <a:gd name="connsiteY0" fmla="*/ 0 h 347436"/>
                <a:gd name="connsiteX1" fmla="*/ 1173708 w 2115403"/>
                <a:gd name="connsiteY1" fmla="*/ 341194 h 347436"/>
                <a:gd name="connsiteX2" fmla="*/ 2115403 w 2115403"/>
                <a:gd name="connsiteY2" fmla="*/ 68238 h 347436"/>
                <a:gd name="connsiteX0" fmla="*/ 0 w 2115403"/>
                <a:gd name="connsiteY0" fmla="*/ 0 h 343737"/>
                <a:gd name="connsiteX1" fmla="*/ 1173708 w 2115403"/>
                <a:gd name="connsiteY1" fmla="*/ 341194 h 343737"/>
                <a:gd name="connsiteX2" fmla="*/ 2115403 w 2115403"/>
                <a:gd name="connsiteY2" fmla="*/ 68238 h 34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5403" h="343737">
                  <a:moveTo>
                    <a:pt x="0" y="0"/>
                  </a:moveTo>
                  <a:cubicBezTo>
                    <a:pt x="296768" y="244630"/>
                    <a:pt x="516829" y="362965"/>
                    <a:pt x="1173708" y="341194"/>
                  </a:cubicBezTo>
                  <a:cubicBezTo>
                    <a:pt x="1685294" y="323007"/>
                    <a:pt x="1820839" y="210402"/>
                    <a:pt x="2115403" y="68238"/>
                  </a:cubicBezTo>
                </a:path>
              </a:pathLst>
            </a:custGeom>
            <a:noFill/>
            <a:ln w="63500" cap="rnd">
              <a:solidFill>
                <a:srgbClr val="253A8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F92492EC-3F09-1849-50F6-C09A1E20501B}"/>
                </a:ext>
              </a:extLst>
            </p:cNvPr>
            <p:cNvSpPr/>
            <p:nvPr/>
          </p:nvSpPr>
          <p:spPr>
            <a:xfrm rot="1488775">
              <a:off x="3929034" y="5130401"/>
              <a:ext cx="326107" cy="314181"/>
            </a:xfrm>
            <a:custGeom>
              <a:avLst/>
              <a:gdLst>
                <a:gd name="connsiteX0" fmla="*/ 0 w 326107"/>
                <a:gd name="connsiteY0" fmla="*/ 27578 h 314181"/>
                <a:gd name="connsiteX1" fmla="*/ 313899 w 326107"/>
                <a:gd name="connsiteY1" fmla="*/ 27578 h 314181"/>
                <a:gd name="connsiteX2" fmla="*/ 232012 w 326107"/>
                <a:gd name="connsiteY2" fmla="*/ 314181 h 31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107" h="314181">
                  <a:moveTo>
                    <a:pt x="0" y="27578"/>
                  </a:moveTo>
                  <a:cubicBezTo>
                    <a:pt x="137615" y="3694"/>
                    <a:pt x="275230" y="-20189"/>
                    <a:pt x="313899" y="27578"/>
                  </a:cubicBezTo>
                  <a:cubicBezTo>
                    <a:pt x="352568" y="75345"/>
                    <a:pt x="292290" y="194763"/>
                    <a:pt x="232012" y="314181"/>
                  </a:cubicBezTo>
                </a:path>
              </a:pathLst>
            </a:custGeom>
            <a:noFill/>
            <a:ln w="53975" cap="rnd">
              <a:solidFill>
                <a:srgbClr val="253A80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Titre 1">
            <a:extLst>
              <a:ext uri="{FF2B5EF4-FFF2-40B4-BE49-F238E27FC236}">
                <a16:creationId xmlns:a16="http://schemas.microsoft.com/office/drawing/2014/main" id="{2409CB34-B79F-6BE0-F8CC-6E705C0A5A5D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487661" y="1925966"/>
            <a:ext cx="3266493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3"/>
                </a:solidFill>
                <a:latin typeface="The Hand Extrablack"/>
                <a:ea typeface="Calibri" panose="020F0502020204030204" pitchFamily="34" charset="0"/>
              </a:rPr>
              <a:t>Critères déjà acquis et critères à améliorer ?  </a:t>
            </a:r>
            <a:endParaRPr lang="fr-FR" sz="4000" dirty="0">
              <a:solidFill>
                <a:schemeClr val="accent3"/>
              </a:solidFill>
              <a:latin typeface="The Hand Extrablack"/>
              <a:ea typeface="Calibri" panose="020F05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8D82971-A41B-E434-5CFD-48A9AC2E6E59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87661" y="3265332"/>
            <a:ext cx="3266493" cy="838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accent3"/>
                </a:solidFill>
                <a:latin typeface="The Hand Extrablack"/>
                <a:ea typeface="Calibri" panose="020F0502020204030204" pitchFamily="34" charset="0"/>
              </a:rPr>
              <a:t>Conclusion : selon les usagers et le contexte, différents critères sont prioritaires </a:t>
            </a:r>
            <a:endParaRPr lang="fr-FR" sz="4000" dirty="0">
              <a:solidFill>
                <a:schemeClr val="accent3"/>
              </a:solidFill>
              <a:latin typeface="The Hand Extrablack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" grpId="0"/>
      <p:bldP spid="3" grpId="0"/>
      <p:bldP spid="5" grpId="0"/>
      <p:bldP spid="11" grpId="0"/>
      <p:bldP spid="18" grpId="0"/>
      <p:bldP spid="24" grpId="0"/>
      <p:bldP spid="38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Conception personnalisée">
  <a:themeElements>
    <a:clrScheme name="CHARTE ALMA">
      <a:dk1>
        <a:srgbClr val="303033"/>
      </a:dk1>
      <a:lt1>
        <a:srgbClr val="FFFFFF"/>
      </a:lt1>
      <a:dk2>
        <a:srgbClr val="535B81"/>
      </a:dk2>
      <a:lt2>
        <a:srgbClr val="F9F8F8"/>
      </a:lt2>
      <a:accent1>
        <a:srgbClr val="131D40"/>
      </a:accent1>
      <a:accent2>
        <a:srgbClr val="253A80"/>
      </a:accent2>
      <a:accent3>
        <a:srgbClr val="4770F5"/>
      </a:accent3>
      <a:accent4>
        <a:srgbClr val="EC6A57"/>
      </a:accent4>
      <a:accent5>
        <a:srgbClr val="9D4435"/>
      </a:accent5>
      <a:accent6>
        <a:srgbClr val="F9B510"/>
      </a:accent6>
      <a:hlink>
        <a:srgbClr val="F9B510"/>
      </a:hlink>
      <a:folHlink>
        <a:srgbClr val="F9F8F8"/>
      </a:folHlink>
    </a:clrScheme>
    <a:fontScheme name="ADMA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1e4b92-75aa-4a0c-87c0-19258e365b4a" xsi:nil="true"/>
    <lcf76f155ced4ddcb4097134ff3c332f xmlns="b0c4fd8a-d3b6-4073-bb32-624e719dc8e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97205D9DF7BF44ADC1895AB9E594D9" ma:contentTypeVersion="15" ma:contentTypeDescription="Crée un document." ma:contentTypeScope="" ma:versionID="2695d4dcd510cc2452b606dd19765719">
  <xsd:schema xmlns:xsd="http://www.w3.org/2001/XMLSchema" xmlns:xs="http://www.w3.org/2001/XMLSchema" xmlns:p="http://schemas.microsoft.com/office/2006/metadata/properties" xmlns:ns2="511e4b92-75aa-4a0c-87c0-19258e365b4a" xmlns:ns3="b0c4fd8a-d3b6-4073-bb32-624e719dc8ec" targetNamespace="http://schemas.microsoft.com/office/2006/metadata/properties" ma:root="true" ma:fieldsID="8581a6069a3b1e08fd3dd677f8744e33" ns2:_="" ns3:_="">
    <xsd:import namespace="511e4b92-75aa-4a0c-87c0-19258e365b4a"/>
    <xsd:import namespace="b0c4fd8a-d3b6-4073-bb32-624e719dc8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e4b92-75aa-4a0c-87c0-19258e365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5ac3b99-50fe-41be-b625-a655205f582e}" ma:internalName="TaxCatchAll" ma:showField="CatchAllData" ma:web="511e4b92-75aa-4a0c-87c0-19258e365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4fd8a-d3b6-4073-bb32-624e719dc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036e39d8-c684-47bb-adf5-931be4b9f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28752E-A4B1-4295-A9F7-16C046710FF4}">
  <ds:schemaRefs>
    <ds:schemaRef ds:uri="http://purl.org/dc/terms/"/>
    <ds:schemaRef ds:uri="511e4b92-75aa-4a0c-87c0-19258e365b4a"/>
    <ds:schemaRef ds:uri="http://schemas.microsoft.com/office/infopath/2007/PartnerControls"/>
    <ds:schemaRef ds:uri="http://schemas.microsoft.com/office/2006/documentManagement/types"/>
    <ds:schemaRef ds:uri="b0c4fd8a-d3b6-4073-bb32-624e719dc8ec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EBB2C9-6F38-45D9-86FF-09101E574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e4b92-75aa-4a0c-87c0-19258e365b4a"/>
    <ds:schemaRef ds:uri="b0c4fd8a-d3b6-4073-bb32-624e719dc8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6CDCA9-99E8-49A5-8E4C-06A8ACB59B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5366</TotalTime>
  <Words>949</Words>
  <Application>Microsoft Office PowerPoint</Application>
  <PresentationFormat>Grand écran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Roboto Medium</vt:lpstr>
      <vt:lpstr>Arial</vt:lpstr>
      <vt:lpstr>Calibri</vt:lpstr>
      <vt:lpstr>Wingdings</vt:lpstr>
      <vt:lpstr>The Hand Bold</vt:lpstr>
      <vt:lpstr>Roboto Black</vt:lpstr>
      <vt:lpstr>Roboto</vt:lpstr>
      <vt:lpstr>The Hand Extrablack</vt:lpstr>
      <vt:lpstr>Conception personnalisée</vt:lpstr>
      <vt:lpstr>L’usager au centre pour analyser et augmenter la marchabilité ADMA - Elin lundmark </vt:lpstr>
      <vt:lpstr>Monter en compétence pour favoriser les modes actifs </vt:lpstr>
      <vt:lpstr>Genèse de l’outil d’analyse </vt:lpstr>
      <vt:lpstr>12 critères pour guider un urbanisme fondé sur la dimension humaine  </vt:lpstr>
      <vt:lpstr>Quels critères pour rendre un espace plus marchable ? </vt:lpstr>
      <vt:lpstr>Présentation PowerPoint</vt:lpstr>
      <vt:lpstr>Présentation PowerPoint</vt:lpstr>
      <vt:lpstr>Présentation PowerPoint</vt:lpstr>
      <vt:lpstr>Présentation PowerPoint</vt:lpstr>
      <vt:lpstr>3 exemples de la flexibilité de l’outil </vt:lpstr>
      <vt:lpstr>Merci POUR VOTRE ATTENTION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Eva ROUQUIE</dc:creator>
  <cp:lastModifiedBy>Elin LUNDMARK</cp:lastModifiedBy>
  <cp:revision>56</cp:revision>
  <cp:lastPrinted>2023-11-08T16:33:45Z</cp:lastPrinted>
  <dcterms:created xsi:type="dcterms:W3CDTF">2020-12-08T08:05:16Z</dcterms:created>
  <dcterms:modified xsi:type="dcterms:W3CDTF">2023-11-09T13:48:32Z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0x0101003B97205D9DF7BF44ADC1895AB9E594D9</vt:lpwstr>
  </property>
</Properties>
</file>